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9"/>
  </p:notesMasterIdLst>
  <p:handoutMasterIdLst>
    <p:handoutMasterId r:id="rId50"/>
  </p:handoutMasterIdLst>
  <p:sldIdLst>
    <p:sldId id="303" r:id="rId5"/>
    <p:sldId id="621" r:id="rId6"/>
    <p:sldId id="950" r:id="rId7"/>
    <p:sldId id="973" r:id="rId8"/>
    <p:sldId id="972" r:id="rId9"/>
    <p:sldId id="1203" r:id="rId10"/>
    <p:sldId id="962" r:id="rId11"/>
    <p:sldId id="636" r:id="rId12"/>
    <p:sldId id="1202" r:id="rId13"/>
    <p:sldId id="1114" r:id="rId14"/>
    <p:sldId id="1115" r:id="rId15"/>
    <p:sldId id="1152" r:id="rId16"/>
    <p:sldId id="1167" r:id="rId17"/>
    <p:sldId id="1148" r:id="rId18"/>
    <p:sldId id="1149" r:id="rId19"/>
    <p:sldId id="1174" r:id="rId20"/>
    <p:sldId id="1175" r:id="rId21"/>
    <p:sldId id="1176" r:id="rId22"/>
    <p:sldId id="1178" r:id="rId23"/>
    <p:sldId id="1150" r:id="rId24"/>
    <p:sldId id="1190" r:id="rId25"/>
    <p:sldId id="1187" r:id="rId26"/>
    <p:sldId id="1188" r:id="rId27"/>
    <p:sldId id="1189" r:id="rId28"/>
    <p:sldId id="1151" r:id="rId29"/>
    <p:sldId id="1199" r:id="rId30"/>
    <p:sldId id="1200" r:id="rId31"/>
    <p:sldId id="1201" r:id="rId32"/>
    <p:sldId id="737" r:id="rId33"/>
    <p:sldId id="951" r:id="rId34"/>
    <p:sldId id="635" r:id="rId35"/>
    <p:sldId id="953" r:id="rId36"/>
    <p:sldId id="955" r:id="rId37"/>
    <p:sldId id="960" r:id="rId38"/>
    <p:sldId id="958" r:id="rId39"/>
    <p:sldId id="956" r:id="rId40"/>
    <p:sldId id="957" r:id="rId41"/>
    <p:sldId id="959" r:id="rId42"/>
    <p:sldId id="634" r:id="rId43"/>
    <p:sldId id="932" r:id="rId44"/>
    <p:sldId id="961" r:id="rId45"/>
    <p:sldId id="935" r:id="rId46"/>
    <p:sldId id="971" r:id="rId47"/>
    <p:sldId id="704" r:id="rId4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FE282E-5999-4376-B28F-3914B6C8CCEE}" v="24" dt="2022-12-07T13:12:17.74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4" autoAdjust="0"/>
    <p:restoredTop sz="92197" autoAdjust="0"/>
  </p:normalViewPr>
  <p:slideViewPr>
    <p:cSldViewPr snapToGrid="0">
      <p:cViewPr varScale="1">
        <p:scale>
          <a:sx n="79" d="100"/>
          <a:sy n="79" d="100"/>
        </p:scale>
        <p:origin x="64" y="4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12/7/2022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12/7/2022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#98-e</a:t>
            </a:r>
          </a:p>
          <a:p>
            <a:r>
              <a:rPr lang="en-US" sz="1200" b="1" dirty="0">
                <a:effectLst/>
                <a:latin typeface="Arial" panose="020B0604020202020204" pitchFamily="34" charset="0"/>
                <a:ea typeface="Times New Roman" panose="02020603050405020304" pitchFamily="18" charset="0"/>
              </a:rPr>
              <a:t>13 - 19 December 2022, e-meeting</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SP-221275</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TSG SA#98-e</a:t>
            </a:r>
            <a:r>
              <a:rPr lang="en-GB" sz="1100" b="1" spc="300" baseline="0" dirty="0">
                <a:ea typeface="+mn-ea"/>
                <a:cs typeface="Arial" panose="020B0604020202020204" pitchFamily="34" charset="0"/>
              </a:rPr>
              <a:t> (electronic) 13-19 December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98E_Electronic_2022-12/Docs/SP-221165.zip" TargetMode="External"/><Relationship Id="rId2" Type="http://schemas.openxmlformats.org/officeDocument/2006/relationships/hyperlink" Target="https://www.3gpp.org/ftp/TSG_SA/TSG_SA/TSGS_98E_Electronic_2022-12/Docs/SP-221213.zip"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98E_Electronic_2022-12/Docs/SP-221159.zip"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s://www.3gpp.org/ftp/TSG_SA/TSG_SA/TSGS_98E_Electronic_2022-12/Docs/SP-221162.zip" TargetMode="External"/><Relationship Id="rId5" Type="http://schemas.openxmlformats.org/officeDocument/2006/relationships/hyperlink" Target="https://www.3gpp.org/ftp/TSG_SA/TSG_SA/TSGS_98E_Electronic_2022-12/Docs/SP-221161.zip" TargetMode="External"/><Relationship Id="rId4" Type="http://schemas.openxmlformats.org/officeDocument/2006/relationships/hyperlink" Target="https://www.3gpp.org/ftp/TSG_SA/TSG_SA/TSGS_98E_Electronic_2022-12/Docs/SP-221160.zip"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hyperlink" Target="https://www.3gpp.org/ftp/TSG_SA/TSG_SA/TSGS_98E_Electronic_2022-12/Docs/SP-221172.zip" TargetMode="External"/><Relationship Id="rId3" Type="http://schemas.openxmlformats.org/officeDocument/2006/relationships/hyperlink" Target="https://www.3gpp.org/ftp/TSG_SA/TSG_SA/TSGS_98E_Electronic_2022-12/Docs/SP-221167.zip" TargetMode="External"/><Relationship Id="rId7" Type="http://schemas.openxmlformats.org/officeDocument/2006/relationships/hyperlink" Target="https://www.3gpp.org/ftp/TSG_SA/TSG_SA/TSGS_98E_Electronic_2022-12/Docs/SP-221171.zip"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hyperlink" Target="https://www.3gpp.org/ftp/TSG_SA/TSG_SA/TSGS_98E_Electronic_2022-12/Docs/SP-221170.zip" TargetMode="External"/><Relationship Id="rId5" Type="http://schemas.openxmlformats.org/officeDocument/2006/relationships/hyperlink" Target="https://www.3gpp.org/ftp/TSG_SA/TSG_SA/TSGS_98E_Electronic_2022-12/Docs/SP-221169.zip" TargetMode="External"/><Relationship Id="rId4" Type="http://schemas.openxmlformats.org/officeDocument/2006/relationships/hyperlink" Target="https://www.3gpp.org/ftp/TSG_SA/TSG_SA/TSGS_98E_Electronic_2022-12/Docs/SP-221168.zip" TargetMode="External"/><Relationship Id="rId9" Type="http://schemas.openxmlformats.org/officeDocument/2006/relationships/hyperlink" Target="https://www.3gpp.org/ftp/TSG_SA/TSG_SA/TSGS_98E_Electronic_2022-12/Docs/SP-221173.zip"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s://www.3gpp.org/ftp/TSG_SA/TSG_SA/TSGS_98E_Electronic_2022-12/Docs/SP-221195.zip" TargetMode="External"/><Relationship Id="rId3" Type="http://schemas.openxmlformats.org/officeDocument/2006/relationships/hyperlink" Target="https://www.3gpp.org/ftp/TSG_SA/TSG_SA/TSGS_98E_Electronic_2022-12/Docs/SP-221190.zip" TargetMode="External"/><Relationship Id="rId7" Type="http://schemas.openxmlformats.org/officeDocument/2006/relationships/hyperlink" Target="https://www.3gpp.org/ftp/TSG_SA/TSG_SA/TSGS_98E_Electronic_2022-12/Docs/SP-221194.zip"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s://www.3gpp.org/ftp/TSG_SA/TSG_SA/TSGS_98E_Electronic_2022-12/Docs/SP-221193.zip" TargetMode="External"/><Relationship Id="rId5" Type="http://schemas.openxmlformats.org/officeDocument/2006/relationships/hyperlink" Target="https://www.3gpp.org/ftp/TSG_SA/TSG_SA/TSGS_98E_Electronic_2022-12/Docs/SP-221192.zip" TargetMode="External"/><Relationship Id="rId4" Type="http://schemas.openxmlformats.org/officeDocument/2006/relationships/hyperlink" Target="https://www.3gpp.org/ftp/TSG_SA/TSG_SA/TSGS_98E_Electronic_2022-12/Docs/SP-221191.zip"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s://www.3gpp.org/ftp/TSG_SA/TSG_SA/TSGS_98E_Electronic_2022-12/Docs/SP-221181.zip" TargetMode="External"/><Relationship Id="rId13" Type="http://schemas.openxmlformats.org/officeDocument/2006/relationships/hyperlink" Target="https://www.3gpp.org/ftp/TSG_SA/TSG_SA/TSGS_98E_Electronic_2022-12/Docs/SP-221186.zip" TargetMode="External"/><Relationship Id="rId3" Type="http://schemas.openxmlformats.org/officeDocument/2006/relationships/hyperlink" Target="https://www.3gpp.org/ftp/TSG_SA/TSG_SA/TSGS_98E_Electronic_2022-12/Docs/SP-221175.zip" TargetMode="External"/><Relationship Id="rId7" Type="http://schemas.openxmlformats.org/officeDocument/2006/relationships/hyperlink" Target="https://www.3gpp.org/ftp/TSG_SA/TSG_SA/TSGS_98E_Electronic_2022-12/Docs/SP-221180.zip" TargetMode="External"/><Relationship Id="rId12" Type="http://schemas.openxmlformats.org/officeDocument/2006/relationships/hyperlink" Target="https://www.3gpp.org/ftp/TSG_SA/TSG_SA/TSGS_98E_Electronic_2022-12/Docs/SP-221185.zip" TargetMode="External"/><Relationship Id="rId2" Type="http://schemas.openxmlformats.org/officeDocument/2006/relationships/hyperlink" Target="https://www.3gpp.org/ftp/TSG_SA/TSG_SA/TSGS_98E_Electronic_2022-12/Docs/SP-221174.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98E_Electronic_2022-12/Docs/SP-221178.zip" TargetMode="External"/><Relationship Id="rId11" Type="http://schemas.openxmlformats.org/officeDocument/2006/relationships/hyperlink" Target="https://www.3gpp.org/ftp/TSG_SA/TSG_SA/TSGS_98E_Electronic_2022-12/Docs/SP-221184.zip" TargetMode="External"/><Relationship Id="rId5" Type="http://schemas.openxmlformats.org/officeDocument/2006/relationships/hyperlink" Target="https://www.3gpp.org/ftp/TSG_SA/TSG_SA/TSGS_98E_Electronic_2022-12/Docs/SP-221177.zip" TargetMode="External"/><Relationship Id="rId10" Type="http://schemas.openxmlformats.org/officeDocument/2006/relationships/hyperlink" Target="https://www.3gpp.org/ftp/TSG_SA/TSG_SA/TSGS_98E_Electronic_2022-12/Docs/SP-221183.zip" TargetMode="External"/><Relationship Id="rId4" Type="http://schemas.openxmlformats.org/officeDocument/2006/relationships/hyperlink" Target="https://www.3gpp.org/ftp/TSG_SA/TSG_SA/TSGS_98E_Electronic_2022-12/Docs/SP-221176.zip" TargetMode="External"/><Relationship Id="rId9" Type="http://schemas.openxmlformats.org/officeDocument/2006/relationships/hyperlink" Target="https://www.3gpp.org/ftp/TSG_SA/TSG_SA/TSGS_98E_Electronic_2022-12/Docs/SP-221182.zip"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TSG_SA/TSG_SA/TSGS_98E_Electronic_2022-12/Docs/SP-221188.zip" TargetMode="External"/><Relationship Id="rId7" Type="http://schemas.openxmlformats.org/officeDocument/2006/relationships/hyperlink" Target="https://www.3gpp.org/ftp/TSG_SA/TSG_SA/TSGS_98E_Electronic_2022-12/Docs/SP-221200.zip" TargetMode="External"/><Relationship Id="rId2" Type="http://schemas.openxmlformats.org/officeDocument/2006/relationships/hyperlink" Target="https://www.3gpp.org/ftp/TSG_SA/TSG_SA/TSGS_98E_Electronic_2022-12/Docs/SP-221187.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98E_Electronic_2022-12/Docs/SP-221197.zip" TargetMode="External"/><Relationship Id="rId5" Type="http://schemas.openxmlformats.org/officeDocument/2006/relationships/hyperlink" Target="https://www.3gpp.org/ftp/TSG_SA/TSG_SA/TSGS_98E_Electronic_2022-12/Docs/SP-221196.zip" TargetMode="External"/><Relationship Id="rId4" Type="http://schemas.openxmlformats.org/officeDocument/2006/relationships/hyperlink" Target="https://www.3gpp.org/ftp/TSG_SA/TSG_SA/TSGS_98E_Electronic_2022-12/Docs/SP-221189.zip"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protect2.fireeye.com/v1/url?k=31323334-501cfaf3-313273af-454445554331-3dca5908f570159d&amp;q=1&amp;e=d6c95370-2a74-403c-9c7d-a74161648f6b&amp;u=https%3A%2F%2Fforge.3gpp.org%2Frep%2Fsa5%2FMn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98E_Electronic_2022-12/Docs/SP-221163.zip"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SA#98-e</a:t>
            </a:r>
            <a:br>
              <a:rPr lang="en-GB" sz="4800" b="1" i="1" dirty="0"/>
            </a:br>
            <a:r>
              <a:rPr lang="en-GB" sz="4800" dirty="0">
                <a:latin typeface="Arial" pitchFamily="34" charset="0"/>
              </a:rPr>
              <a:t> </a:t>
            </a:r>
            <a:r>
              <a:rPr lang="en-GB" altLang="zh-CN" sz="3200" b="1" dirty="0"/>
              <a:t>Operation, Administration, Maintenance &amp; Provisioning (OAM&amp;P)</a:t>
            </a:r>
            <a:br>
              <a:rPr lang="en-GB" altLang="zh-CN" sz="3200" b="1" dirty="0"/>
            </a:br>
            <a:r>
              <a:rPr lang="en-GB" altLang="zh-CN" sz="3200" b="1" dirty="0"/>
              <a:t>Charging Management (CH)</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724987593"/>
              </p:ext>
            </p:extLst>
          </p:nvPr>
        </p:nvGraphicFramePr>
        <p:xfrm>
          <a:off x="195384" y="917791"/>
          <a:ext cx="11801232" cy="5359500"/>
        </p:xfrm>
        <a:graphic>
          <a:graphicData uri="http://schemas.openxmlformats.org/drawingml/2006/table">
            <a:tbl>
              <a:tblPr firstRow="1" firstCol="1" bandRow="1">
                <a:tableStyleId>{F5AB1C69-6EDB-4FF4-983F-18BD219EF322}</a:tableStyleId>
              </a:tblPr>
              <a:tblGrid>
                <a:gridCol w="518771">
                  <a:extLst>
                    <a:ext uri="{9D8B030D-6E8A-4147-A177-3AD203B41FA5}">
                      <a16:colId xmlns:a16="http://schemas.microsoft.com/office/drawing/2014/main" val="20000"/>
                    </a:ext>
                  </a:extLst>
                </a:gridCol>
                <a:gridCol w="2583190">
                  <a:extLst>
                    <a:ext uri="{9D8B030D-6E8A-4147-A177-3AD203B41FA5}">
                      <a16:colId xmlns:a16="http://schemas.microsoft.com/office/drawing/2014/main" val="20001"/>
                    </a:ext>
                  </a:extLst>
                </a:gridCol>
                <a:gridCol w="774746">
                  <a:extLst>
                    <a:ext uri="{9D8B030D-6E8A-4147-A177-3AD203B41FA5}">
                      <a16:colId xmlns:a16="http://schemas.microsoft.com/office/drawing/2014/main" val="20002"/>
                    </a:ext>
                  </a:extLst>
                </a:gridCol>
                <a:gridCol w="1004974">
                  <a:extLst>
                    <a:ext uri="{9D8B030D-6E8A-4147-A177-3AD203B41FA5}">
                      <a16:colId xmlns:a16="http://schemas.microsoft.com/office/drawing/2014/main" val="20005"/>
                    </a:ext>
                  </a:extLst>
                </a:gridCol>
                <a:gridCol w="605048">
                  <a:extLst>
                    <a:ext uri="{9D8B030D-6E8A-4147-A177-3AD203B41FA5}">
                      <a16:colId xmlns:a16="http://schemas.microsoft.com/office/drawing/2014/main" val="20006"/>
                    </a:ext>
                  </a:extLst>
                </a:gridCol>
                <a:gridCol w="586714">
                  <a:extLst>
                    <a:ext uri="{9D8B030D-6E8A-4147-A177-3AD203B41FA5}">
                      <a16:colId xmlns:a16="http://schemas.microsoft.com/office/drawing/2014/main" val="2750818335"/>
                    </a:ext>
                  </a:extLst>
                </a:gridCol>
                <a:gridCol w="586714">
                  <a:extLst>
                    <a:ext uri="{9D8B030D-6E8A-4147-A177-3AD203B41FA5}">
                      <a16:colId xmlns:a16="http://schemas.microsoft.com/office/drawing/2014/main" val="20007"/>
                    </a:ext>
                  </a:extLst>
                </a:gridCol>
                <a:gridCol w="863465">
                  <a:extLst>
                    <a:ext uri="{9D8B030D-6E8A-4147-A177-3AD203B41FA5}">
                      <a16:colId xmlns:a16="http://schemas.microsoft.com/office/drawing/2014/main" val="20008"/>
                    </a:ext>
                  </a:extLst>
                </a:gridCol>
                <a:gridCol w="855335">
                  <a:extLst>
                    <a:ext uri="{9D8B030D-6E8A-4147-A177-3AD203B41FA5}">
                      <a16:colId xmlns:a16="http://schemas.microsoft.com/office/drawing/2014/main" val="20009"/>
                    </a:ext>
                  </a:extLst>
                </a:gridCol>
                <a:gridCol w="1028366">
                  <a:extLst>
                    <a:ext uri="{9D8B030D-6E8A-4147-A177-3AD203B41FA5}">
                      <a16:colId xmlns:a16="http://schemas.microsoft.com/office/drawing/2014/main" val="20010"/>
                    </a:ext>
                  </a:extLst>
                </a:gridCol>
                <a:gridCol w="1390046">
                  <a:extLst>
                    <a:ext uri="{9D8B030D-6E8A-4147-A177-3AD203B41FA5}">
                      <a16:colId xmlns:a16="http://schemas.microsoft.com/office/drawing/2014/main" val="20012"/>
                    </a:ext>
                  </a:extLst>
                </a:gridCol>
                <a:gridCol w="1003863">
                  <a:extLst>
                    <a:ext uri="{9D8B030D-6E8A-4147-A177-3AD203B41FA5}">
                      <a16:colId xmlns:a16="http://schemas.microsoft.com/office/drawing/2014/main" val="20013"/>
                    </a:ext>
                  </a:extLst>
                </a:gridCol>
              </a:tblGrid>
              <a:tr h="216049">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84882">
                <a:tc>
                  <a:txBody>
                    <a:bodyPr/>
                    <a:lstStyle/>
                    <a:p>
                      <a:pPr algn="ctr"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a:t>
                      </a:r>
                      <a:r>
                        <a:rPr lang="en-US" sz="100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00" b="0" i="0" u="none" strike="noStrike">
                          <a:solidFill>
                            <a:srgbClr val="000000"/>
                          </a:solidFill>
                          <a:effectLst/>
                          <a:latin typeface="+mn-lt"/>
                        </a:rPr>
                        <a:t>RANSC</a:t>
                      </a:r>
                    </a:p>
                  </a:txBody>
                  <a:tcPr marL="6350" marR="6350" marT="6350" marB="0"/>
                </a:tc>
                <a:tc>
                  <a:txBody>
                    <a:bodyPr/>
                    <a:lstStyle/>
                    <a:p>
                      <a:pPr algn="l" fontAlgn="t"/>
                      <a:r>
                        <a:rPr lang="en-US" sz="100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SP-211431</a:t>
                      </a:r>
                      <a:endParaRPr lang="en-GB" altLang="zh-CN" sz="9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FF"/>
                          </a:solidFill>
                          <a:effectLst/>
                          <a:latin typeface="+mn-lt"/>
                          <a:ea typeface="+mn-ea"/>
                          <a:cs typeface="+mn-cs"/>
                        </a:rPr>
                        <a:t>45%</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0-&gt;5-&gt;5-&gt;5-&gt;45%</a:t>
                      </a:r>
                      <a:endParaRPr lang="zh-CN" altLang="zh-CN" sz="900" kern="1200" dirty="0">
                        <a:solidFill>
                          <a:schemeClr val="tx1"/>
                        </a:solidFill>
                        <a:effectLst/>
                        <a:latin typeface="+mn-lt"/>
                        <a:ea typeface="+mn-ea"/>
                        <a:cs typeface="Arial" panose="020B0604020202020204" pitchFamily="34" charset="0"/>
                      </a:endParaRPr>
                    </a:p>
                    <a:p>
                      <a:pPr marL="0" algn="ctr" defTabSz="1219170" rtl="0" eaLnBrk="1" latinLnBrk="0" hangingPunct="1">
                        <a:lnSpc>
                          <a:spcPct val="107000"/>
                        </a:lnSpc>
                        <a:spcAft>
                          <a:spcPts val="800"/>
                        </a:spcAft>
                      </a:pPr>
                      <a:endParaRPr lang="en-GB" sz="9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416654">
                <a:tc>
                  <a:txBody>
                    <a:bodyPr/>
                    <a:lstStyle/>
                    <a:p>
                      <a:pPr algn="ctr" fontAlgn="t"/>
                      <a:r>
                        <a:rPr lang="en-US" sz="10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mn-lt"/>
                          <a:ea typeface="+mn-ea"/>
                          <a:cs typeface="+mn-cs"/>
                        </a:rPr>
                        <a:t>Enhancement of Management Data Analytics phase 2</a:t>
                      </a:r>
                      <a:endParaRPr lang="zh-CN" altLang="en-US" sz="10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eMDAS_Ph2</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SA#102(Dec 2023 )</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latin typeface="+mn-lt"/>
                          <a:ea typeface="+mn-ea"/>
                          <a:cs typeface="Arial" panose="020B0604020202020204" pitchFamily="34" charset="0"/>
                        </a:rPr>
                        <a:t>SP-220981</a:t>
                      </a:r>
                      <a:endParaRPr lang="zh-CN" altLang="en-US" sz="10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0%-&gt;5%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28.104/28.552/32.425/28.554/28.541/28.622/28.623/28.533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Intel, NEC</a:t>
                      </a:r>
                      <a:endParaRPr lang="en-US" altLang="zh-CN" sz="1000" kern="1200" dirty="0">
                        <a:solidFill>
                          <a:schemeClr val="tx1"/>
                        </a:solidFill>
                        <a:effectLst/>
                        <a:latin typeface="+mn-lt"/>
                        <a:ea typeface="微软雅黑" panose="020B0503020204020204" pitchFamily="34" charset="-122"/>
                        <a:cs typeface="Arial" panose="020B0604020202020204" pitchFamily="34" charset="0"/>
                      </a:endParaRPr>
                    </a:p>
                  </a:txBody>
                  <a:tcPr marL="9525" marR="9525" marT="9525" marB="9525"/>
                </a:tc>
                <a:extLst>
                  <a:ext uri="{0D108BD9-81ED-4DB2-BD59-A6C34878D82A}">
                    <a16:rowId xmlns:a16="http://schemas.microsoft.com/office/drawing/2014/main" val="2055227842"/>
                  </a:ext>
                </a:extLst>
              </a:tr>
              <a:tr h="293744">
                <a:tc>
                  <a:txBody>
                    <a:bodyPr/>
                    <a:lstStyle/>
                    <a:p>
                      <a:pPr algn="ctr"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a:t>
                      </a:r>
                      <a:r>
                        <a:rPr lang="en-US" sz="100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SA#100 (June 2023)</a:t>
                      </a:r>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0-&gt;15-&gt;35-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306650">
                <a:tc>
                  <a:txBody>
                    <a:bodyPr/>
                    <a:lstStyle/>
                    <a:p>
                      <a:pPr algn="ctr" fontAlgn="t"/>
                      <a:r>
                        <a:rPr lang="en-US" sz="10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SA#99(Mar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0-&gt;5-&gt;7-</a:t>
                      </a:r>
                      <a:r>
                        <a:rPr lang="en-US" altLang="zh-CN" sz="1000" kern="1200" dirty="0">
                          <a:solidFill>
                            <a:srgbClr val="000000"/>
                          </a:solidFill>
                          <a:effectLst/>
                          <a:latin typeface="+mn-lt"/>
                          <a:ea typeface="宋体" panose="02010600030101010101" pitchFamily="2" charset="-122"/>
                          <a:cs typeface="Arial" panose="020B0604020202020204" pitchFamily="34" charset="0"/>
                        </a:rPr>
                        <a:t>&gt;10% -&gt;</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30%-&gt;55%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Nokia, Nokia Shanghai Bell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306650">
                <a:tc>
                  <a:txBody>
                    <a:bodyPr/>
                    <a:lstStyle/>
                    <a:p>
                      <a:pPr algn="ctr"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chemeClr val="tx1"/>
                          </a:solidFill>
                          <a:effectLst/>
                          <a:latin typeface="+mn-lt"/>
                        </a:rPr>
                        <a:t>eECM</a:t>
                      </a:r>
                      <a:endParaRPr lang="en-US" sz="10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000000"/>
                          </a:solidFill>
                          <a:effectLst/>
                          <a:latin typeface="+mn-lt"/>
                          <a:ea typeface="+mn-ea"/>
                          <a:cs typeface="Arial" panose="020B0604020202020204" pitchFamily="34" charset="0"/>
                        </a:rPr>
                        <a:t>20-&gt; 35%-&gt;50%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Samsung, Intel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412997">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chemeClr val="tx1"/>
                          </a:solidFill>
                          <a:effectLst/>
                          <a:latin typeface="+mn-lt"/>
                          <a:ea typeface="+mn-ea"/>
                          <a:cs typeface="Arial" panose="020B0604020202020204" pitchFamily="34" charset="0"/>
                        </a:rPr>
                        <a:t>95-&gt;95-&gt;</a:t>
                      </a:r>
                      <a:r>
                        <a:rPr lang="en-US" altLang="zh-CN" sz="1000" b="0" kern="1200" dirty="0">
                          <a:solidFill>
                            <a:schemeClr val="tx1"/>
                          </a:solidFill>
                          <a:effectLst/>
                          <a:latin typeface="+mn-lt"/>
                          <a:ea typeface="+mn-ea"/>
                          <a:cs typeface="Arial" panose="020B0604020202020204" pitchFamily="34" charset="0"/>
                        </a:rPr>
                        <a:t>70</a:t>
                      </a:r>
                      <a:r>
                        <a:rPr lang="fr-FR" altLang="zh-CN" sz="1000" b="0" kern="1200" dirty="0">
                          <a:solidFill>
                            <a:schemeClr val="tx1"/>
                          </a:solidFill>
                          <a:effectLst/>
                          <a:latin typeface="+mn-lt"/>
                          <a:ea typeface="+mn-ea"/>
                          <a:cs typeface="Arial" panose="020B0604020202020204" pitchFamily="34" charset="0"/>
                        </a:rPr>
                        <a:t>%</a:t>
                      </a:r>
                      <a:r>
                        <a:rPr lang="en-US" altLang="zh-CN" sz="1000" b="0" kern="1200" dirty="0">
                          <a:solidFill>
                            <a:schemeClr val="tx1"/>
                          </a:solidFill>
                          <a:effectLst/>
                          <a:latin typeface="+mn-lt"/>
                          <a:ea typeface="+mn-ea"/>
                          <a:cs typeface="Arial" panose="020B0604020202020204" pitchFamily="34" charset="0"/>
                        </a:rPr>
                        <a:t>-&gt;95%</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5"/>
                  </a:ext>
                </a:extLst>
              </a:tr>
              <a:tr h="314050">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sz="1000" b="0" i="0" u="none" strike="noStrike" dirty="0">
                          <a:solidFill>
                            <a:srgbClr val="000000"/>
                          </a:solidFill>
                          <a:effectLst/>
                          <a:latin typeface="+mn-lt"/>
                        </a:rPr>
                        <a:t>SA#98 (Dec. 2022) -&gt; </a:t>
                      </a:r>
                      <a:r>
                        <a:rPr lang="en-US" altLang="zh-CN" sz="1000" b="1" i="0" u="none" strike="noStrike" dirty="0">
                          <a:solidFill>
                            <a:srgbClr val="0000FF"/>
                          </a:solidFill>
                          <a:effectLst/>
                          <a:latin typeface="+mn-lt"/>
                        </a:rPr>
                        <a:t>SA#102 (Dec 2023)</a:t>
                      </a:r>
                      <a:endParaRPr lang="en-US" sz="1000" b="0" i="0" u="none" strike="noStrike" dirty="0">
                        <a:solidFill>
                          <a:srgbClr val="000000"/>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67%</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68%</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rgbClr val="FF0000"/>
                          </a:solidFill>
                          <a:effectLst/>
                          <a:latin typeface="+mn-lt"/>
                          <a:ea typeface="+mn-ea"/>
                          <a:cs typeface="Arial" panose="020B0604020202020204" pitchFamily="34" charset="0"/>
                        </a:rPr>
                        <a:t>67-&gt;67-&gt;67%-&gt;</a:t>
                      </a:r>
                      <a:r>
                        <a:rPr lang="en-US" altLang="zh-CN" sz="1000" b="0" kern="1200" dirty="0">
                          <a:solidFill>
                            <a:srgbClr val="FF0000"/>
                          </a:solidFill>
                          <a:effectLst/>
                          <a:latin typeface="+mn-lt"/>
                          <a:ea typeface="+mn-ea"/>
                          <a:cs typeface="Arial" panose="020B0604020202020204" pitchFamily="34" charset="0"/>
                        </a:rPr>
                        <a:t>68%</a:t>
                      </a:r>
                      <a:r>
                        <a:rPr lang="fr-FR" altLang="zh-CN" sz="1000" b="0" kern="1200" dirty="0">
                          <a:solidFill>
                            <a:srgbClr val="FF0000"/>
                          </a:solidFill>
                          <a:effectLst/>
                          <a:latin typeface="+mn-lt"/>
                          <a:ea typeface="+mn-ea"/>
                          <a:cs typeface="Arial" panose="020B0604020202020204" pitchFamily="34" charset="0"/>
                        </a:rPr>
                        <a:t> </a:t>
                      </a:r>
                      <a:endParaRPr lang="en-GB" sz="1000" kern="1200" dirty="0">
                        <a:solidFill>
                          <a:srgbClr val="FF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6"/>
                  </a:ext>
                </a:extLst>
              </a:tr>
              <a:tr h="306650">
                <a:tc>
                  <a:txBody>
                    <a:bodyPr/>
                    <a:lstStyle/>
                    <a:p>
                      <a:pPr algn="ctr"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chemeClr val="tx1"/>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SA#102 (Dec. 2023)</a:t>
                      </a:r>
                    </a:p>
                  </a:txBody>
                  <a:tcPr marL="6350" marR="6350" marT="6350" marB="0"/>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0 -&gt; 5</a:t>
                      </a:r>
                      <a:r>
                        <a:rPr lang="en-US" altLang="zh-CN" sz="1000" b="0" kern="1200" dirty="0">
                          <a:solidFill>
                            <a:schemeClr val="dk1"/>
                          </a:solidFill>
                          <a:effectLst/>
                          <a:latin typeface="+mn-lt"/>
                          <a:ea typeface="+mn-ea"/>
                          <a:cs typeface="Arial" panose="020B0604020202020204" pitchFamily="34" charset="0"/>
                        </a:rPr>
                        <a:t>-&gt;15</a:t>
                      </a:r>
                      <a:r>
                        <a:rPr lang="sv-SE" altLang="zh-CN" sz="1000" b="0" kern="1200" dirty="0">
                          <a:solidFill>
                            <a:schemeClr val="dk1"/>
                          </a:solidFill>
                          <a:effectLst/>
                          <a:latin typeface="+mn-lt"/>
                          <a:ea typeface="+mn-ea"/>
                          <a:cs typeface="Arial" panose="020B0604020202020204" pitchFamily="34" charset="0"/>
                        </a:rPr>
                        <a:t>%-&gt;50%</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28.550,28.552,28.554,32.425</a:t>
                      </a: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China Telecom</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306650">
                <a:tc>
                  <a:txBody>
                    <a:bodyPr/>
                    <a:lstStyle/>
                    <a:p>
                      <a:pPr algn="ctr" fontAlgn="t"/>
                      <a:r>
                        <a:rPr lang="en-US" sz="1000" b="0" i="0" u="none" strike="noStrike" dirty="0">
                          <a:solidFill>
                            <a:srgbClr val="000000"/>
                          </a:solidFill>
                          <a:effectLst/>
                          <a:latin typeface="+mn-lt"/>
                        </a:rPr>
                        <a:t>940037</a:t>
                      </a:r>
                    </a:p>
                  </a:txBody>
                  <a:tcPr marL="6350" marR="6350" marT="6350" marB="0"/>
                </a:tc>
                <a:tc>
                  <a:txBody>
                    <a:bodyPr/>
                    <a:lstStyle/>
                    <a:p>
                      <a:pPr algn="l" fontAlgn="t"/>
                      <a:r>
                        <a:rPr lang="en-US" sz="10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00" b="0" i="0" u="none" strike="noStrike" dirty="0">
                          <a:solidFill>
                            <a:srgbClr val="000000"/>
                          </a:solidFill>
                          <a:effectLst/>
                          <a:latin typeface="+mn-lt"/>
                        </a:rPr>
                        <a:t>EE5GPLUS_Ph2</a:t>
                      </a:r>
                    </a:p>
                  </a:txBody>
                  <a:tcPr marL="6350" marR="6350" marT="6350" marB="0"/>
                </a:tc>
                <a:tc>
                  <a:txBody>
                    <a:bodyPr/>
                    <a:lstStyle/>
                    <a:p>
                      <a:pPr marL="0" algn="l"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SA#100 (June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10%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0-&gt;0-&gt;0-&gt;10-&gt;25%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Huawei</a:t>
                      </a:r>
                    </a:p>
                  </a:txBody>
                  <a:tcPr marL="9525" marR="9525" marT="9525" marB="9525"/>
                </a:tc>
                <a:extLst>
                  <a:ext uri="{0D108BD9-81ED-4DB2-BD59-A6C34878D82A}">
                    <a16:rowId xmlns:a16="http://schemas.microsoft.com/office/drawing/2014/main" val="10008"/>
                  </a:ext>
                </a:extLst>
              </a:tr>
              <a:tr h="425903">
                <a:tc>
                  <a:txBody>
                    <a:bodyPr/>
                    <a:lstStyle/>
                    <a:p>
                      <a:pPr algn="ctr" fontAlgn="t"/>
                      <a:r>
                        <a:rPr lang="en-US" sz="1000" b="0" i="0" u="none" strike="noStrike" dirty="0">
                          <a:solidFill>
                            <a:srgbClr val="000000"/>
                          </a:solidFill>
                          <a:effectLst/>
                          <a:latin typeface="+mn-lt"/>
                        </a:rPr>
                        <a:t>940033</a:t>
                      </a:r>
                    </a:p>
                  </a:txBody>
                  <a:tcPr marL="6350" marR="6350" marT="6350" marB="0"/>
                </a:tc>
                <a:tc>
                  <a:txBody>
                    <a:bodyPr/>
                    <a:lstStyle/>
                    <a:p>
                      <a:pPr algn="l" fontAlgn="t"/>
                      <a:r>
                        <a:rPr lang="en-US" sz="10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000" b="0" i="0" u="none" strike="noStrike" dirty="0" err="1">
                          <a:solidFill>
                            <a:schemeClr val="tx1"/>
                          </a:solidFill>
                          <a:effectLst/>
                          <a:latin typeface="+mn-lt"/>
                        </a:rPr>
                        <a:t>eNETSLICE_PRO</a:t>
                      </a:r>
                      <a:endParaRPr lang="en-US" sz="10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SA#98 (Dec. 2022) -&gt; </a:t>
                      </a:r>
                      <a:r>
                        <a:rPr lang="en-US" altLang="zh-CN" sz="1000" b="1" kern="1200" dirty="0">
                          <a:solidFill>
                            <a:srgbClr val="0000FF"/>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000" b="0" i="0" u="none" strike="noStrike" kern="1200" dirty="0">
                          <a:solidFill>
                            <a:srgbClr val="0000FF"/>
                          </a:solidFill>
                          <a:effectLst/>
                          <a:latin typeface="+mn-lt"/>
                          <a:ea typeface="+mn-ea"/>
                          <a:cs typeface="+mn-cs"/>
                        </a:rPr>
                        <a:t>90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FF0000"/>
                          </a:solidFill>
                          <a:effectLst/>
                          <a:latin typeface="+mn-lt"/>
                          <a:ea typeface="宋体" panose="02010600030101010101" pitchFamily="2" charset="-122"/>
                          <a:cs typeface="Arial" panose="020B0604020202020204" pitchFamily="34" charset="0"/>
                        </a:rPr>
                        <a:t>85-&gt;85</a:t>
                      </a:r>
                    </a:p>
                    <a:p>
                      <a:pPr marL="0" algn="ctr" defTabSz="1219170" rtl="0" eaLnBrk="1" latinLnBrk="0" hangingPunct="1">
                        <a:lnSpc>
                          <a:spcPct val="150000"/>
                        </a:lnSpc>
                        <a:spcAft>
                          <a:spcPts val="0"/>
                        </a:spcAft>
                      </a:pPr>
                      <a:r>
                        <a:rPr lang="en-US" altLang="zh-CN" sz="1000" kern="1200" dirty="0">
                          <a:solidFill>
                            <a:srgbClr val="FF0000"/>
                          </a:solidFill>
                          <a:effectLst/>
                          <a:latin typeface="+mn-lt"/>
                          <a:ea typeface="宋体" panose="02010600030101010101" pitchFamily="2" charset="-122"/>
                          <a:cs typeface="Arial" panose="020B0604020202020204" pitchFamily="34" charset="0"/>
                        </a:rPr>
                        <a:t>-&gt;85</a:t>
                      </a:r>
                      <a:r>
                        <a:rPr lang="fr-FR" altLang="zh-CN" sz="1000" kern="1200" dirty="0">
                          <a:solidFill>
                            <a:srgbClr val="FF0000"/>
                          </a:solidFill>
                          <a:effectLst/>
                          <a:latin typeface="+mn-lt"/>
                          <a:ea typeface="宋体" panose="02010600030101010101" pitchFamily="2" charset="-122"/>
                          <a:cs typeface="Arial" panose="020B0604020202020204" pitchFamily="34" charset="0"/>
                        </a:rPr>
                        <a:t>%-&gt;90%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Samsung</a:t>
                      </a:r>
                    </a:p>
                  </a:txBody>
                  <a:tcPr marL="9525" marR="9525" marT="9525" marB="9525"/>
                </a:tc>
                <a:extLst>
                  <a:ext uri="{0D108BD9-81ED-4DB2-BD59-A6C34878D82A}">
                    <a16:rowId xmlns:a16="http://schemas.microsoft.com/office/drawing/2014/main" val="10009"/>
                  </a:ext>
                </a:extLst>
              </a:tr>
              <a:tr h="297788">
                <a:tc>
                  <a:txBody>
                    <a:bodyPr/>
                    <a:lstStyle/>
                    <a:p>
                      <a:pPr algn="ctr" fontAlgn="t"/>
                      <a:r>
                        <a:rPr lang="en-US" sz="10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solidFill>
                            <a:schemeClr val="tx1"/>
                          </a:solidFill>
                          <a:latin typeface="+mn-lt"/>
                          <a:cs typeface="Arial" panose="020B0604020202020204" pitchFamily="34" charset="0"/>
                        </a:rPr>
                        <a:t>New WID on methodology for deprecation</a:t>
                      </a:r>
                      <a:endParaRPr 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err="1">
                          <a:solidFill>
                            <a:schemeClr val="tx1"/>
                          </a:solidFill>
                          <a:effectLst/>
                          <a:latin typeface="+mn-lt"/>
                          <a:ea typeface="+mn-ea"/>
                          <a:cs typeface="Arial" panose="020B0604020202020204" pitchFamily="34" charset="0"/>
                        </a:rPr>
                        <a:t>OAM_MetDep</a:t>
                      </a:r>
                      <a:endParaRPr lang="zh-CN" altLang="en-US"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SP-220843</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chemeClr val="tx1"/>
                          </a:solidFill>
                          <a:effectLst/>
                          <a:latin typeface="+mn-lt"/>
                          <a:ea typeface="宋体" panose="02010600030101010101" pitchFamily="2" charset="-122"/>
                          <a:cs typeface="Arial" panose="020B0604020202020204" pitchFamily="34" charset="0"/>
                        </a:rPr>
                        <a:t>0%-&gt;95%</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32.156/32.160</a:t>
                      </a:r>
                    </a:p>
                  </a:txBody>
                  <a:tcPr marL="9525" marR="9525" marT="9525" marB="9525"/>
                </a:tc>
                <a:tc>
                  <a:txBody>
                    <a:bodyPr/>
                    <a:lstStyle/>
                    <a:p>
                      <a:pPr marL="55563" indent="0">
                        <a:lnSpc>
                          <a:spcPct val="150000"/>
                        </a:lnSpc>
                        <a:spcAft>
                          <a:spcPts val="0"/>
                        </a:spcAft>
                      </a:pPr>
                      <a:r>
                        <a:rPr lang="en-US" altLang="zh-CN" sz="1000" kern="1200" dirty="0">
                          <a:solidFill>
                            <a:schemeClr val="tx1"/>
                          </a:solidFill>
                          <a:effectLst/>
                          <a:latin typeface="+mn-lt"/>
                          <a:ea typeface="+mn-ea"/>
                          <a:cs typeface="Arial" panose="020B0604020202020204" pitchFamily="34" charset="0"/>
                        </a:rPr>
                        <a:t>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2229877623"/>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384" y="3102067"/>
            <a:ext cx="5448324"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SA5#145e:</a:t>
            </a:r>
          </a:p>
          <a:p>
            <a:pPr marL="400050" lvl="1" indent="0" defTabSz="1219170">
              <a:spcBef>
                <a:spcPts val="0"/>
              </a:spcBef>
              <a:spcAft>
                <a:spcPts val="0"/>
              </a:spcAft>
              <a:buNone/>
              <a:defRPr/>
            </a:pPr>
            <a:r>
              <a:rPr lang="en-US" altLang="zh-CN" sz="1400" kern="0" dirty="0">
                <a:solidFill>
                  <a:prstClr val="black"/>
                </a:solidFill>
              </a:rPr>
              <a:t>The Concept, </a:t>
            </a:r>
            <a:r>
              <a:rPr lang="en-US" altLang="zh-CN" sz="1400" kern="0" dirty="0" err="1">
                <a:solidFill>
                  <a:prstClr val="black"/>
                </a:solidFill>
              </a:rPr>
              <a:t>Usecase</a:t>
            </a:r>
            <a:r>
              <a:rPr lang="en-US" altLang="zh-CN" sz="1400" kern="0" dirty="0">
                <a:solidFill>
                  <a:prstClr val="black"/>
                </a:solidFill>
              </a:rPr>
              <a:t> and requirement for self-configuration management was discussed and agreed. The topic for data handling was discussed but no agreement achieved, which need more discussion.</a:t>
            </a:r>
            <a:r>
              <a:rPr lang="en-US" altLang="zh-CN" sz="1200" kern="0" dirty="0">
                <a:solidFill>
                  <a:prstClr val="black"/>
                </a:solidFill>
              </a:rPr>
              <a:t>   </a:t>
            </a:r>
            <a:endPar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endPar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spcBef>
                <a:spcPts val="0"/>
              </a:spcBef>
              <a:spcAft>
                <a:spcPts val="600"/>
              </a:spcAft>
              <a:defRPr/>
            </a:pPr>
            <a:r>
              <a:rPr lang="en-US" sz="1200" kern="0" dirty="0">
                <a:solidFill>
                  <a:prstClr val="black"/>
                </a:solidFill>
                <a:latin typeface="Calibri"/>
              </a:rPr>
              <a:t> The </a:t>
            </a:r>
            <a:r>
              <a:rPr lang="en-US" sz="1200" kern="0" dirty="0" err="1">
                <a:solidFill>
                  <a:prstClr val="black"/>
                </a:solidFill>
                <a:latin typeface="Calibri"/>
              </a:rPr>
              <a:t>MnS</a:t>
            </a:r>
            <a:r>
              <a:rPr lang="en-US" sz="1200" kern="0" dirty="0">
                <a:solidFill>
                  <a:prstClr val="black"/>
                </a:solidFill>
                <a:latin typeface="Calibri"/>
              </a:rPr>
              <a:t> definition and procedure for RANSC management; </a:t>
            </a:r>
          </a:p>
          <a:p>
            <a:pPr marL="988459" lvl="1" indent="-378875" defTabSz="1219170">
              <a:spcBef>
                <a:spcPts val="0"/>
              </a:spcBef>
              <a:spcAft>
                <a:spcPts val="600"/>
              </a:spcAft>
              <a:defRPr/>
            </a:pPr>
            <a:r>
              <a:rPr lang="en-US" sz="1200" kern="0" dirty="0">
                <a:solidFill>
                  <a:prstClr val="black"/>
                </a:solidFill>
                <a:latin typeface="Calibri"/>
              </a:rPr>
              <a:t> The concept and use case for data handling</a:t>
            </a:r>
            <a:endParaRPr lang="de-DE" sz="12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nvGraphicFramePr>
        <p:xfrm>
          <a:off x="261387" y="1264091"/>
          <a:ext cx="11669225" cy="1824056"/>
        </p:xfrm>
        <a:graphic>
          <a:graphicData uri="http://schemas.openxmlformats.org/drawingml/2006/table">
            <a:tbl>
              <a:tblPr firstRow="1" firstCol="1" bandRow="1">
                <a:tableStyleId>{F5AB1C69-6EDB-4FF4-983F-18BD219EF322}</a:tableStyleId>
              </a:tblPr>
              <a:tblGrid>
                <a:gridCol w="603429">
                  <a:extLst>
                    <a:ext uri="{9D8B030D-6E8A-4147-A177-3AD203B41FA5}">
                      <a16:colId xmlns:a16="http://schemas.microsoft.com/office/drawing/2014/main" val="20000"/>
                    </a:ext>
                  </a:extLst>
                </a:gridCol>
                <a:gridCol w="2560494">
                  <a:extLst>
                    <a:ext uri="{9D8B030D-6E8A-4147-A177-3AD203B41FA5}">
                      <a16:colId xmlns:a16="http://schemas.microsoft.com/office/drawing/2014/main" val="20001"/>
                    </a:ext>
                  </a:extLst>
                </a:gridCol>
                <a:gridCol w="685035">
                  <a:extLst>
                    <a:ext uri="{9D8B030D-6E8A-4147-A177-3AD203B41FA5}">
                      <a16:colId xmlns:a16="http://schemas.microsoft.com/office/drawing/2014/main" val="20002"/>
                    </a:ext>
                  </a:extLst>
                </a:gridCol>
                <a:gridCol w="799019">
                  <a:extLst>
                    <a:ext uri="{9D8B030D-6E8A-4147-A177-3AD203B41FA5}">
                      <a16:colId xmlns:a16="http://schemas.microsoft.com/office/drawing/2014/main" val="20005"/>
                    </a:ext>
                  </a:extLst>
                </a:gridCol>
                <a:gridCol w="506615">
                  <a:extLst>
                    <a:ext uri="{9D8B030D-6E8A-4147-A177-3AD203B41FA5}">
                      <a16:colId xmlns:a16="http://schemas.microsoft.com/office/drawing/2014/main" val="20006"/>
                    </a:ext>
                  </a:extLst>
                </a:gridCol>
                <a:gridCol w="711503">
                  <a:extLst>
                    <a:ext uri="{9D8B030D-6E8A-4147-A177-3AD203B41FA5}">
                      <a16:colId xmlns:a16="http://schemas.microsoft.com/office/drawing/2014/main" val="1440325282"/>
                    </a:ext>
                  </a:extLst>
                </a:gridCol>
                <a:gridCol w="711503">
                  <a:extLst>
                    <a:ext uri="{9D8B030D-6E8A-4147-A177-3AD203B41FA5}">
                      <a16:colId xmlns:a16="http://schemas.microsoft.com/office/drawing/2014/main" val="20007"/>
                    </a:ext>
                  </a:extLst>
                </a:gridCol>
                <a:gridCol w="1021160">
                  <a:extLst>
                    <a:ext uri="{9D8B030D-6E8A-4147-A177-3AD203B41FA5}">
                      <a16:colId xmlns:a16="http://schemas.microsoft.com/office/drawing/2014/main" val="20008"/>
                    </a:ext>
                  </a:extLst>
                </a:gridCol>
                <a:gridCol w="1080433">
                  <a:extLst>
                    <a:ext uri="{9D8B030D-6E8A-4147-A177-3AD203B41FA5}">
                      <a16:colId xmlns:a16="http://schemas.microsoft.com/office/drawing/2014/main" val="20009"/>
                    </a:ext>
                  </a:extLst>
                </a:gridCol>
                <a:gridCol w="996678">
                  <a:extLst>
                    <a:ext uri="{9D8B030D-6E8A-4147-A177-3AD203B41FA5}">
                      <a16:colId xmlns:a16="http://schemas.microsoft.com/office/drawing/2014/main" val="20010"/>
                    </a:ext>
                  </a:extLst>
                </a:gridCol>
                <a:gridCol w="996678">
                  <a:extLst>
                    <a:ext uri="{9D8B030D-6E8A-4147-A177-3AD203B41FA5}">
                      <a16:colId xmlns:a16="http://schemas.microsoft.com/office/drawing/2014/main" val="20012"/>
                    </a:ext>
                  </a:extLst>
                </a:gridCol>
                <a:gridCol w="996678">
                  <a:extLst>
                    <a:ext uri="{9D8B030D-6E8A-4147-A177-3AD203B41FA5}">
                      <a16:colId xmlns:a16="http://schemas.microsoft.com/office/drawing/2014/main" val="20013"/>
                    </a:ext>
                  </a:extLst>
                </a:gridCol>
              </a:tblGrid>
              <a:tr h="34556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TS</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86936">
                <a:tc>
                  <a:txBody>
                    <a:bodyPr/>
                    <a:lstStyle/>
                    <a:p>
                      <a:pPr algn="ctr" fontAlgn="t"/>
                      <a:r>
                        <a:rPr lang="en-US" sz="1050" b="0" i="0" u="none" strike="noStrike" dirty="0">
                          <a:solidFill>
                            <a:srgbClr val="000000"/>
                          </a:solidFill>
                          <a:effectLst/>
                          <a:latin typeface="+mn-lt"/>
                        </a:rPr>
                        <a:t>940030</a:t>
                      </a:r>
                    </a:p>
                  </a:txBody>
                  <a:tcPr marL="6350" marR="6350" marT="6350" marB="0"/>
                </a:tc>
                <a:tc>
                  <a:txBody>
                    <a:bodyPr/>
                    <a:lstStyle/>
                    <a:p>
                      <a:pPr algn="l" fontAlgn="t"/>
                      <a:r>
                        <a:rPr lang="en-US" sz="1050" b="0" i="0" u="none" strike="noStrike" dirty="0">
                          <a:solidFill>
                            <a:schemeClr val="tx1"/>
                          </a:solidFill>
                          <a:effectLst/>
                          <a:latin typeface="+mn-lt"/>
                        </a:rPr>
                        <a:t>Self-Configuration of RAN Network Entities</a:t>
                      </a:r>
                      <a:r>
                        <a:rPr lang="en-US" sz="105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50" b="0" i="0" u="none" strike="noStrike" dirty="0">
                          <a:solidFill>
                            <a:srgbClr val="000000"/>
                          </a:solidFill>
                          <a:effectLst/>
                          <a:latin typeface="+mn-lt"/>
                        </a:rPr>
                        <a:t>RANSC</a:t>
                      </a:r>
                    </a:p>
                  </a:txBody>
                  <a:tcPr marL="6350" marR="6350" marT="6350" marB="0"/>
                </a:tc>
                <a:tc>
                  <a:txBody>
                    <a:bodyPr/>
                    <a:lstStyle/>
                    <a:p>
                      <a:pPr algn="l" fontAlgn="t"/>
                      <a:r>
                        <a:rPr lang="en-US" sz="105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50" b="0" i="0" u="none" strike="noStrike" kern="1200" dirty="0">
                          <a:solidFill>
                            <a:srgbClr val="000000"/>
                          </a:solidFill>
                          <a:effectLst/>
                          <a:latin typeface="+mn-lt"/>
                          <a:ea typeface="+mn-ea"/>
                          <a:cs typeface="+mn-cs"/>
                        </a:rPr>
                        <a:t>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SP-211431</a:t>
                      </a:r>
                      <a:endParaRPr lang="en-GB" altLang="zh-CN" sz="105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0-&gt;5-&gt;5-&gt;5-&gt;45%</a:t>
                      </a:r>
                      <a:endParaRPr lang="zh-CN" altLang="zh-CN" sz="105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marL="0" algn="ctr" defTabSz="1219170" rtl="0" eaLnBrk="1" latinLnBrk="0" hangingPunct="1">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28.313</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China Mobile, Huawei</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821382">
                <a:tc>
                  <a:txBody>
                    <a:bodyPr/>
                    <a:lstStyle/>
                    <a:p>
                      <a:pPr algn="ctr" fontAlgn="t"/>
                      <a:r>
                        <a:rPr lang="en-US" sz="105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b="0" i="0" u="none" strike="noStrike" kern="1200" dirty="0">
                          <a:solidFill>
                            <a:schemeClr val="tx1"/>
                          </a:solidFill>
                          <a:effectLst/>
                          <a:latin typeface="+mn-lt"/>
                          <a:ea typeface="+mn-ea"/>
                          <a:cs typeface="+mn-cs"/>
                        </a:rPr>
                        <a:t>Enhancement of Management Data Analytics phase 2</a:t>
                      </a:r>
                      <a:endParaRPr lang="zh-CN" altLang="en-US" sz="105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eMDAS_Ph2</a:t>
                      </a:r>
                      <a:endParaRPr lang="zh-CN" altLang="zh-CN" sz="105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SA#102(Dec 2023 )</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chemeClr val="tx1"/>
                          </a:solidFill>
                          <a:latin typeface="+mn-lt"/>
                          <a:ea typeface="+mn-ea"/>
                          <a:cs typeface="Arial" panose="020B0604020202020204" pitchFamily="34" charset="0"/>
                        </a:rPr>
                        <a:t>SP-220981</a:t>
                      </a:r>
                      <a:endParaRPr lang="zh-CN" altLang="en-US" sz="105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5</a:t>
                      </a:r>
                      <a:r>
                        <a:rPr lang="en-US" altLang="zh-CN" sz="1050" b="0" i="0" u="none" strike="noStrike" kern="1200" dirty="0">
                          <a:solidFill>
                            <a:srgbClr val="0000FF"/>
                          </a:solidFill>
                          <a:effectLst/>
                          <a:latin typeface="+mn-lt"/>
                          <a:ea typeface="+mn-ea"/>
                          <a:cs typeface="+mn-cs"/>
                        </a:rPr>
                        <a:t>%</a:t>
                      </a:r>
                      <a:endParaRPr lang="en-GB" sz="105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5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0%-&gt;5%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28.104/28.552/32.425/28.554/28.541/28.622/28.623/28.533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Intel, NEC</a:t>
                      </a:r>
                      <a:endParaRPr lang="en-US" altLang="zh-CN" sz="1050" kern="1200" dirty="0">
                        <a:solidFill>
                          <a:schemeClr val="tx1"/>
                        </a:solidFill>
                        <a:effectLst/>
                        <a:latin typeface="+mn-lt"/>
                        <a:ea typeface="微软雅黑" panose="020B0503020204020204" pitchFamily="34" charset="-122"/>
                        <a:cs typeface="Arial" panose="020B0604020202020204" pitchFamily="34" charset="0"/>
                      </a:endParaRPr>
                    </a:p>
                  </a:txBody>
                  <a:tcPr marL="9525" marR="9525" marT="9525" marB="9525"/>
                </a:tc>
                <a:extLst>
                  <a:ext uri="{0D108BD9-81ED-4DB2-BD59-A6C34878D82A}">
                    <a16:rowId xmlns:a16="http://schemas.microsoft.com/office/drawing/2014/main" val="1491513699"/>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6364102" y="3209238"/>
            <a:ext cx="4784544" cy="30184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eMDAS_Ph2</a:t>
            </a:r>
            <a:r>
              <a:rPr lang="zh-CN" altLang="en-US" sz="1600" b="1" kern="0"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800" kern="0" dirty="0">
                <a:solidFill>
                  <a:prstClr val="black"/>
                </a:solidFill>
              </a:rPr>
              <a:t>Progress since SA5#145e:</a:t>
            </a:r>
          </a:p>
          <a:p>
            <a:pPr marL="855123" lvl="1" indent="-455073" defTabSz="1219170">
              <a:spcBef>
                <a:spcPts val="0"/>
              </a:spcBef>
              <a:spcAft>
                <a:spcPts val="0"/>
              </a:spcAft>
              <a:defRPr/>
            </a:pPr>
            <a:r>
              <a:rPr lang="en-US" altLang="de-DE" sz="1400" kern="0" dirty="0">
                <a:solidFill>
                  <a:prstClr val="black"/>
                </a:solidFill>
              </a:rPr>
              <a:t>The general use case on prediction and statistics of PMs and KPIs was agreed.</a:t>
            </a:r>
            <a:r>
              <a:rPr lang="en-US" altLang="zh-CN" sz="1200" kern="0" dirty="0">
                <a:solidFill>
                  <a:prstClr val="black"/>
                </a:solidFill>
              </a:rPr>
              <a:t> </a:t>
            </a:r>
          </a:p>
          <a:p>
            <a:pPr marL="455073" indent="-455073" defTabSz="1219170">
              <a:spcBef>
                <a:spcPts val="0"/>
              </a:spcBef>
              <a:spcAft>
                <a:spcPts val="0"/>
              </a:spcAft>
              <a:defRPr/>
            </a:pPr>
            <a:r>
              <a:rPr lang="en-US" altLang="zh-CN" sz="1800" kern="0" dirty="0">
                <a:solidFill>
                  <a:prstClr val="black"/>
                </a:solidFill>
              </a:rPr>
              <a:t>Impacts and dependencies on other WGs:</a:t>
            </a:r>
            <a:endParaRPr lang="de-DE" altLang="zh-CN" sz="18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8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proceeding with the work based on the WID and </a:t>
            </a:r>
            <a:r>
              <a:rPr lang="en-US" altLang="zh-CN" sz="1400" kern="0" dirty="0" err="1">
                <a:solidFill>
                  <a:prstClr val="black"/>
                </a:solidFill>
              </a:rPr>
              <a:t>WoPs</a:t>
            </a:r>
            <a:r>
              <a:rPr lang="en-US" altLang="zh-CN" sz="1400" kern="0" dirty="0">
                <a:solidFill>
                  <a:prstClr val="black"/>
                </a:solidFill>
              </a:rPr>
              <a:t>..</a:t>
            </a:r>
          </a:p>
        </p:txBody>
      </p:sp>
    </p:spTree>
    <p:extLst>
      <p:ext uri="{BB962C8B-B14F-4D97-AF65-F5344CB8AC3E}">
        <p14:creationId xmlns:p14="http://schemas.microsoft.com/office/powerpoint/2010/main" val="8671615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id="{B4F8F5CC-9B36-4C4A-96C2-095377087992}"/>
              </a:ext>
            </a:extLst>
          </p:cNvPr>
          <p:cNvSpPr txBox="1">
            <a:spLocks/>
          </p:cNvSpPr>
          <p:nvPr/>
        </p:nvSpPr>
        <p:spPr>
          <a:xfrm>
            <a:off x="7174524" y="3702233"/>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latin typeface="Calibri"/>
              </a:rPr>
              <a:t>Progress since SA5#145e:</a:t>
            </a:r>
          </a:p>
          <a:p>
            <a:pPr marL="855123" lvl="1" indent="-455073" defTabSz="1219170">
              <a:spcBef>
                <a:spcPts val="0"/>
              </a:spcBef>
              <a:spcAft>
                <a:spcPts val="0"/>
              </a:spcAft>
              <a:defRPr/>
            </a:pPr>
            <a:r>
              <a:rPr lang="en-US" altLang="de-DE" sz="800" kern="0" dirty="0">
                <a:solidFill>
                  <a:prstClr val="black"/>
                </a:solidFill>
              </a:rPr>
              <a:t>Slow progress. </a:t>
            </a:r>
          </a:p>
          <a:p>
            <a:pPr marL="855123" lvl="1" indent="-455073" defTabSz="1219170">
              <a:spcBef>
                <a:spcPts val="0"/>
              </a:spcBef>
              <a:spcAft>
                <a:spcPts val="0"/>
              </a:spcAft>
              <a:defRPr/>
            </a:pPr>
            <a:r>
              <a:rPr lang="en-US" altLang="de-DE" sz="800" kern="0" dirty="0">
                <a:solidFill>
                  <a:prstClr val="black"/>
                </a:solidFill>
              </a:rPr>
              <a:t>Discussion on GSMA NBI requirement did not conclude.</a:t>
            </a:r>
            <a:r>
              <a:rPr lang="en-US" altLang="zh-CN" sz="800" kern="0" dirty="0">
                <a:solidFill>
                  <a:prstClr val="black"/>
                </a:solidFill>
                <a:latin typeface="Calibri"/>
                <a:cs typeface="+mn-cs"/>
              </a:rPr>
              <a:t> </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988459" lvl="1" indent="-378875" defTabSz="1219170">
              <a:spcBef>
                <a:spcPts val="0"/>
              </a:spcBef>
              <a:spcAft>
                <a:spcPts val="600"/>
              </a:spcAft>
              <a:defRPr/>
            </a:pPr>
            <a:r>
              <a:rPr lang="en-US" sz="800" kern="0" dirty="0">
                <a:solidFill>
                  <a:prstClr val="black"/>
                </a:solidFill>
                <a:latin typeface="Calibri"/>
                <a:cs typeface="+mn-cs"/>
              </a:rPr>
              <a:t>None</a:t>
            </a: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800" kern="0" dirty="0">
                <a:solidFill>
                  <a:prstClr val="black"/>
                </a:solidFill>
                <a:cs typeface="+mn-cs"/>
              </a:rPr>
              <a:t>Use the Ad-hoc meeting to progress on GSMA NBI requirements</a:t>
            </a:r>
            <a:endParaRPr lang="en-US" sz="800" kern="0" dirty="0">
              <a:solidFill>
                <a:prstClr val="black"/>
              </a:solidFill>
              <a:latin typeface="Calibri"/>
              <a:cs typeface="+mn-cs"/>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3444642" y="3702232"/>
            <a:ext cx="3729882" cy="259696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a:solidFill>
                  <a:srgbClr val="0000FF"/>
                </a:solidFill>
              </a:rPr>
              <a:t>AdNRM_ph2</a:t>
            </a:r>
            <a:r>
              <a:rPr lang="zh-CN" altLang="en-US" sz="1200" b="1"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since SA5#145e:</a:t>
            </a:r>
          </a:p>
          <a:p>
            <a:pPr marL="855123" lvl="1" indent="-455073" defTabSz="1219170">
              <a:spcBef>
                <a:spcPts val="0"/>
              </a:spcBef>
              <a:spcAft>
                <a:spcPts val="0"/>
              </a:spcAft>
              <a:defRPr/>
            </a:pPr>
            <a:r>
              <a:rPr lang="en-US" altLang="de-DE" sz="1000" kern="0" dirty="0">
                <a:solidFill>
                  <a:prstClr val="black"/>
                </a:solidFill>
              </a:rPr>
              <a:t>Core NF (AUSF/NEF/NSACF/NWDAF/SCP/SEPP/UDSF) NRM enhancements agreed</a:t>
            </a:r>
          </a:p>
          <a:p>
            <a:pPr marL="855123" lvl="1" indent="-455073" defTabSz="1219170">
              <a:spcBef>
                <a:spcPts val="0"/>
              </a:spcBef>
              <a:spcAft>
                <a:spcPts val="0"/>
              </a:spcAft>
              <a:defRPr/>
            </a:pPr>
            <a:r>
              <a:rPr lang="en-US" altLang="de-DE" sz="1000" kern="0" dirty="0">
                <a:solidFill>
                  <a:prstClr val="black"/>
                </a:solidFill>
              </a:rPr>
              <a:t>Clarify pointer to Condition Monitor agreed</a:t>
            </a:r>
          </a:p>
          <a:p>
            <a:pPr marL="855123" lvl="1" indent="-455073" defTabSz="1219170">
              <a:spcBef>
                <a:spcPts val="0"/>
              </a:spcBef>
              <a:spcAft>
                <a:spcPts val="0"/>
              </a:spcAft>
              <a:defRPr/>
            </a:pPr>
            <a:r>
              <a:rPr lang="en-US" altLang="de-DE" sz="1000" kern="0" dirty="0">
                <a:solidFill>
                  <a:prstClr val="black"/>
                </a:solidFill>
              </a:rPr>
              <a:t>Vague issues in </a:t>
            </a:r>
            <a:r>
              <a:rPr lang="en-US" altLang="de-DE" sz="1000" kern="0" dirty="0" err="1">
                <a:solidFill>
                  <a:prstClr val="black"/>
                </a:solidFill>
              </a:rPr>
              <a:t>EP_Transport</a:t>
            </a:r>
            <a:r>
              <a:rPr lang="en-US" altLang="de-DE" sz="1000" kern="0" dirty="0">
                <a:solidFill>
                  <a:prstClr val="black"/>
                </a:solidFill>
              </a:rPr>
              <a:t> and connecting subnet with EP_RP discussed but not agreed</a:t>
            </a:r>
          </a:p>
          <a:p>
            <a:pPr marL="855123" lvl="1" indent="-455073" defTabSz="1219170">
              <a:spcBef>
                <a:spcPts val="0"/>
              </a:spcBef>
              <a:spcAft>
                <a:spcPts val="0"/>
              </a:spcAft>
              <a:defRPr/>
            </a:pPr>
            <a:r>
              <a:rPr lang="en-US" altLang="de-DE" sz="1000" kern="0" dirty="0">
                <a:solidFill>
                  <a:prstClr val="black"/>
                </a:solidFill>
              </a:rPr>
              <a:t>Proposals for new generic NRM specification and on Introduction of Stage 2 Common Data Type Definitions were discussed but not agreed</a:t>
            </a:r>
            <a:r>
              <a:rPr lang="de-DE" altLang="de-DE" sz="1000" kern="0" dirty="0">
                <a:solidFill>
                  <a:prstClr val="black"/>
                </a:solidFill>
              </a:rPr>
              <a:t>.</a:t>
            </a:r>
          </a:p>
          <a:p>
            <a:pPr marL="455073" lvl="1" indent="-455073" defTabSz="1219170">
              <a:spcBef>
                <a:spcPts val="0"/>
              </a:spcBef>
              <a:spcAft>
                <a:spcPts val="0"/>
              </a:spcAft>
              <a:buBlip>
                <a:blip r:embed="rId2"/>
              </a:buBlip>
              <a:defRPr/>
            </a:pPr>
            <a:r>
              <a:rPr lang="en-US" sz="1200" kern="0" dirty="0">
                <a:solidFill>
                  <a:prstClr val="black"/>
                </a:solidFill>
              </a:rPr>
              <a:t>Impacts and dependencies on other WGs:</a:t>
            </a:r>
            <a:endParaRPr lang="de-DE" sz="1200" kern="0" dirty="0">
              <a:solidFill>
                <a:prstClr val="black"/>
              </a:solidFill>
            </a:endParaRPr>
          </a:p>
          <a:p>
            <a:pPr marL="988459" lvl="1" indent="-378875" defTabSz="1219170">
              <a:spcBef>
                <a:spcPts val="0"/>
              </a:spcBef>
              <a:spcAft>
                <a:spcPts val="600"/>
              </a:spcAft>
              <a:defRPr/>
            </a:pPr>
            <a:r>
              <a:rPr lang="en-US" altLang="zh-CN" sz="1000" kern="0" dirty="0">
                <a:solidFill>
                  <a:prstClr val="black"/>
                </a:solidFill>
                <a:cs typeface="+mn-cs"/>
              </a:rPr>
              <a:t>yes</a:t>
            </a:r>
            <a:endParaRPr lang="en-US" sz="1000" kern="0" dirty="0">
              <a:solidFill>
                <a:prstClr val="black"/>
              </a:solidFill>
              <a:cs typeface="+mn-cs"/>
            </a:endParaRPr>
          </a:p>
          <a:p>
            <a:pPr marL="455073" indent="-455073" defTabSz="1219170">
              <a:spcBef>
                <a:spcPts val="0"/>
              </a:spcBef>
              <a:spcAft>
                <a:spcPts val="0"/>
              </a:spcAft>
              <a:defRPr/>
            </a:pPr>
            <a:r>
              <a:rPr lang="de-DE" sz="1200" kern="0" dirty="0">
                <a:solidFill>
                  <a:prstClr val="black"/>
                </a:solidFill>
              </a:rPr>
              <a:t>Next steps:</a:t>
            </a:r>
          </a:p>
          <a:p>
            <a:pPr marL="988459" lvl="1" indent="-378875" defTabSz="1219170">
              <a:defRPr/>
            </a:pPr>
            <a:r>
              <a:rPr lang="en-US" sz="1000" kern="0" dirty="0">
                <a:solidFill>
                  <a:prstClr val="black"/>
                </a:solidFill>
                <a:cs typeface="+mn-cs"/>
              </a:rPr>
              <a:t>Remaining Core NF NRM enhancement and other NRM enhancement</a:t>
            </a:r>
          </a:p>
        </p:txBody>
      </p:sp>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nvGraphicFramePr>
        <p:xfrm>
          <a:off x="297513" y="1033359"/>
          <a:ext cx="11596973" cy="2551589"/>
        </p:xfrm>
        <a:graphic>
          <a:graphicData uri="http://schemas.openxmlformats.org/drawingml/2006/table">
            <a:tbl>
              <a:tblPr firstRow="1" firstCol="1" bandRow="1">
                <a:tableStyleId>{F5AB1C69-6EDB-4FF4-983F-18BD219EF322}</a:tableStyleId>
              </a:tblPr>
              <a:tblGrid>
                <a:gridCol w="515315">
                  <a:extLst>
                    <a:ext uri="{9D8B030D-6E8A-4147-A177-3AD203B41FA5}">
                      <a16:colId xmlns:a16="http://schemas.microsoft.com/office/drawing/2014/main" val="20000"/>
                    </a:ext>
                  </a:extLst>
                </a:gridCol>
                <a:gridCol w="2403796">
                  <a:extLst>
                    <a:ext uri="{9D8B030D-6E8A-4147-A177-3AD203B41FA5}">
                      <a16:colId xmlns:a16="http://schemas.microsoft.com/office/drawing/2014/main" val="20001"/>
                    </a:ext>
                  </a:extLst>
                </a:gridCol>
                <a:gridCol w="931776">
                  <a:extLst>
                    <a:ext uri="{9D8B030D-6E8A-4147-A177-3AD203B41FA5}">
                      <a16:colId xmlns:a16="http://schemas.microsoft.com/office/drawing/2014/main" val="20002"/>
                    </a:ext>
                  </a:extLst>
                </a:gridCol>
                <a:gridCol w="799420">
                  <a:extLst>
                    <a:ext uri="{9D8B030D-6E8A-4147-A177-3AD203B41FA5}">
                      <a16:colId xmlns:a16="http://schemas.microsoft.com/office/drawing/2014/main" val="20005"/>
                    </a:ext>
                  </a:extLst>
                </a:gridCol>
                <a:gridCol w="560066">
                  <a:extLst>
                    <a:ext uri="{9D8B030D-6E8A-4147-A177-3AD203B41FA5}">
                      <a16:colId xmlns:a16="http://schemas.microsoft.com/office/drawing/2014/main" val="20006"/>
                    </a:ext>
                  </a:extLst>
                </a:gridCol>
                <a:gridCol w="724821">
                  <a:extLst>
                    <a:ext uri="{9D8B030D-6E8A-4147-A177-3AD203B41FA5}">
                      <a16:colId xmlns:a16="http://schemas.microsoft.com/office/drawing/2014/main" val="2511190918"/>
                    </a:ext>
                  </a:extLst>
                </a:gridCol>
                <a:gridCol w="724821">
                  <a:extLst>
                    <a:ext uri="{9D8B030D-6E8A-4147-A177-3AD203B41FA5}">
                      <a16:colId xmlns:a16="http://schemas.microsoft.com/office/drawing/2014/main" val="20007"/>
                    </a:ext>
                  </a:extLst>
                </a:gridCol>
                <a:gridCol w="955514">
                  <a:extLst>
                    <a:ext uri="{9D8B030D-6E8A-4147-A177-3AD203B41FA5}">
                      <a16:colId xmlns:a16="http://schemas.microsoft.com/office/drawing/2014/main" val="20008"/>
                    </a:ext>
                  </a:extLst>
                </a:gridCol>
                <a:gridCol w="1080974">
                  <a:extLst>
                    <a:ext uri="{9D8B030D-6E8A-4147-A177-3AD203B41FA5}">
                      <a16:colId xmlns:a16="http://schemas.microsoft.com/office/drawing/2014/main" val="20009"/>
                    </a:ext>
                  </a:extLst>
                </a:gridCol>
                <a:gridCol w="997177">
                  <a:extLst>
                    <a:ext uri="{9D8B030D-6E8A-4147-A177-3AD203B41FA5}">
                      <a16:colId xmlns:a16="http://schemas.microsoft.com/office/drawing/2014/main" val="20010"/>
                    </a:ext>
                  </a:extLst>
                </a:gridCol>
                <a:gridCol w="997177">
                  <a:extLst>
                    <a:ext uri="{9D8B030D-6E8A-4147-A177-3AD203B41FA5}">
                      <a16:colId xmlns:a16="http://schemas.microsoft.com/office/drawing/2014/main" val="20012"/>
                    </a:ext>
                  </a:extLst>
                </a:gridCol>
                <a:gridCol w="906116">
                  <a:extLst>
                    <a:ext uri="{9D8B030D-6E8A-4147-A177-3AD203B41FA5}">
                      <a16:colId xmlns:a16="http://schemas.microsoft.com/office/drawing/2014/main" val="20013"/>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12781">
                <a:tc>
                  <a:txBody>
                    <a:bodyPr/>
                    <a:lstStyle/>
                    <a:p>
                      <a:pPr algn="ctr"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a:t>
                      </a:r>
                      <a:r>
                        <a:rPr lang="en-US" sz="1000" b="0" i="0" u="none" strike="noStrike" dirty="0">
                          <a:solidFill>
                            <a:schemeClr val="tx1"/>
                          </a:solidFill>
                          <a:effectLst/>
                          <a:highlight>
                            <a:srgbClr val="00FF00"/>
                          </a:highlight>
                          <a:latin typeface="+mn-lt"/>
                        </a:rPr>
                        <a:t>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SA#100 (Jun 2023)</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0-&gt;15-&gt;35-&gt;45-&gt;55%</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451043">
                <a:tc>
                  <a:txBody>
                    <a:bodyPr/>
                    <a:lstStyle/>
                    <a:p>
                      <a:pPr algn="ctr" fontAlgn="t"/>
                      <a:r>
                        <a:rPr lang="en-US" sz="10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Additional NRM features phase 2</a:t>
                      </a:r>
                      <a:r>
                        <a:rPr lang="en-US" sz="1000" b="0" i="0" u="none" strike="noStrike" kern="1200" dirty="0">
                          <a:solidFill>
                            <a:schemeClr val="tx1"/>
                          </a:solidFill>
                          <a:effectLst/>
                          <a:highlight>
                            <a:srgbClr val="00FF00"/>
                          </a:highlight>
                          <a:latin typeface="+mn-lt"/>
                          <a:ea typeface="+mn-ea"/>
                          <a:cs typeface="+mn-cs"/>
                        </a:rPr>
                        <a:t>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SA#99(Mar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0-&gt;5-&gt;7-</a:t>
                      </a:r>
                      <a:r>
                        <a:rPr lang="en-US" altLang="zh-CN" sz="1000" kern="1200" dirty="0">
                          <a:solidFill>
                            <a:srgbClr val="000000"/>
                          </a:solidFill>
                          <a:effectLst/>
                          <a:latin typeface="+mn-lt"/>
                          <a:ea typeface="宋体" panose="02010600030101010101" pitchFamily="2" charset="-122"/>
                          <a:cs typeface="Arial" panose="020B0604020202020204" pitchFamily="34" charset="0"/>
                        </a:rPr>
                        <a:t>&gt;10% -&gt;</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30%-&gt;55%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Nokia, Nokia Shanghai Bell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609430">
                <a:tc>
                  <a:txBody>
                    <a:bodyPr/>
                    <a:lstStyle/>
                    <a:p>
                      <a:pPr algn="ctr"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chemeClr val="tx1"/>
                          </a:solidFill>
                          <a:effectLst/>
                          <a:latin typeface="+mn-lt"/>
                        </a:rPr>
                        <a:t>eECM</a:t>
                      </a:r>
                      <a:endParaRPr lang="en-US" sz="10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000000"/>
                          </a:solidFill>
                          <a:effectLst/>
                          <a:latin typeface="+mn-lt"/>
                          <a:ea typeface="+mn-ea"/>
                          <a:cs typeface="Arial" panose="020B0604020202020204" pitchFamily="34" charset="0"/>
                        </a:rPr>
                        <a:t>20-&gt; 35%-&gt;50%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Samsung, Intel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462433">
                <a:tc>
                  <a:txBody>
                    <a:bodyPr/>
                    <a:lstStyle/>
                    <a:p>
                      <a:pPr algn="ctr" fontAlgn="t"/>
                      <a:r>
                        <a:rPr lang="en-US" sz="10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New WID on 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SP-220843</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chemeClr val="tx1"/>
                          </a:solidFill>
                          <a:effectLst/>
                          <a:latin typeface="+mn-lt"/>
                          <a:ea typeface="宋体" panose="02010600030101010101" pitchFamily="2" charset="-122"/>
                          <a:cs typeface="Arial" panose="020B0604020202020204" pitchFamily="34" charset="0"/>
                        </a:rPr>
                        <a:t>0%-&gt;95%</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32.156/32.160</a:t>
                      </a:r>
                    </a:p>
                  </a:txBody>
                  <a:tcPr marL="9525" marR="9525" marT="9525" marB="9525"/>
                </a:tc>
                <a:tc>
                  <a:txBody>
                    <a:bodyPr/>
                    <a:lstStyle/>
                    <a:p>
                      <a:pPr marL="55563" indent="0">
                        <a:lnSpc>
                          <a:spcPct val="150000"/>
                        </a:lnSpc>
                        <a:spcAft>
                          <a:spcPts val="0"/>
                        </a:spcAft>
                      </a:pPr>
                      <a:r>
                        <a:rPr lang="en-US" altLang="zh-CN" sz="1000" kern="1200" dirty="0">
                          <a:solidFill>
                            <a:schemeClr val="tx1"/>
                          </a:solidFill>
                          <a:effectLst/>
                          <a:latin typeface="+mn-lt"/>
                          <a:ea typeface="+mn-ea"/>
                          <a:cs typeface="Arial" panose="020B0604020202020204" pitchFamily="34" charset="0"/>
                        </a:rPr>
                        <a:t>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090912093"/>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172996" y="3704166"/>
            <a:ext cx="3438718" cy="25761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latin typeface="Calibri"/>
              </a:rPr>
              <a:t>NSRULE</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400050" lvl="1" indent="0" defTabSz="1219170">
              <a:spcBef>
                <a:spcPts val="0"/>
              </a:spcBef>
              <a:spcAft>
                <a:spcPts val="0"/>
              </a:spcAft>
              <a:buNone/>
              <a:defRPr/>
            </a:pPr>
            <a:r>
              <a:rPr lang="en-US" altLang="zh-CN" sz="1200" kern="0" dirty="0">
                <a:solidFill>
                  <a:prstClr val="black"/>
                </a:solidFill>
              </a:rPr>
              <a:t>The group discussed network slice provisioning rules requirements to support network slice rules and impacts on network slicing resource model.  Parts of the proposals were agreed, however more work is needed to come to complete solution for solving the use case.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000" kern="0" dirty="0">
                <a:solidFill>
                  <a:prstClr val="black"/>
                </a:solidFill>
              </a:rPr>
              <a:t>None identified</a:t>
            </a:r>
            <a:endParaRPr lang="en-US" sz="10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7" name="Content Placeholder 7">
            <a:extLst>
              <a:ext uri="{FF2B5EF4-FFF2-40B4-BE49-F238E27FC236}">
                <a16:creationId xmlns:a16="http://schemas.microsoft.com/office/drawing/2014/main" id="{796C9A3E-336F-4481-8DA3-128F36EFBFAC}"/>
              </a:ext>
            </a:extLst>
          </p:cNvPr>
          <p:cNvSpPr txBox="1">
            <a:spLocks/>
          </p:cNvSpPr>
          <p:nvPr/>
        </p:nvSpPr>
        <p:spPr>
          <a:xfrm>
            <a:off x="9589477" y="372110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rPr>
              <a:t>OAM_MetDep</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since SA5#145e:</a:t>
            </a:r>
          </a:p>
          <a:p>
            <a:pPr marL="855123" lvl="1" indent="-455073" defTabSz="1219170">
              <a:spcBef>
                <a:spcPts val="0"/>
              </a:spcBef>
              <a:spcAft>
                <a:spcPts val="0"/>
              </a:spcAft>
              <a:defRPr/>
            </a:pPr>
            <a:r>
              <a:rPr lang="en-US" altLang="de-DE" sz="900" kern="0" dirty="0">
                <a:solidFill>
                  <a:prstClr val="black"/>
                </a:solidFill>
              </a:rPr>
              <a:t>The work item is 95% ready. While the methodology for deprecation is settled, some examples to clarify the usage of the new property shall be added.</a:t>
            </a:r>
            <a:r>
              <a:rPr lang="en-US" altLang="zh-CN" sz="800" kern="0" dirty="0">
                <a:solidFill>
                  <a:prstClr val="black"/>
                </a:solidFill>
                <a:cs typeface="+mn-cs"/>
              </a:rPr>
              <a:t> </a:t>
            </a:r>
          </a:p>
          <a:p>
            <a:pPr marL="455073" indent="-455073" defTabSz="1219170">
              <a:spcBef>
                <a:spcPts val="0"/>
              </a:spcBef>
              <a:spcAft>
                <a:spcPts val="0"/>
              </a:spcAft>
              <a:defRPr/>
            </a:pPr>
            <a:r>
              <a:rPr lang="en-US" sz="1200" kern="0" dirty="0">
                <a:solidFill>
                  <a:prstClr val="black"/>
                </a:solidFill>
              </a:rPr>
              <a:t>Impacts and dependencies on other WGs:</a:t>
            </a:r>
            <a:endParaRPr lang="de-DE" sz="1200" kern="0" dirty="0">
              <a:solidFill>
                <a:prstClr val="black"/>
              </a:solidFill>
            </a:endParaRPr>
          </a:p>
          <a:p>
            <a:pPr marL="988459" lvl="1" indent="-378875" defTabSz="1219170">
              <a:spcBef>
                <a:spcPts val="0"/>
              </a:spcBef>
              <a:spcAft>
                <a:spcPts val="600"/>
              </a:spcAft>
              <a:defRPr/>
            </a:pPr>
            <a:r>
              <a:rPr lang="en-US" sz="900" kern="0" dirty="0">
                <a:solidFill>
                  <a:prstClr val="black"/>
                </a:solidFill>
                <a:cs typeface="+mn-cs"/>
              </a:rPr>
              <a:t>None</a:t>
            </a:r>
            <a:endParaRPr lang="en-US" sz="800" kern="0" dirty="0">
              <a:solidFill>
                <a:prstClr val="black"/>
              </a:solidFill>
              <a:cs typeface="+mn-cs"/>
            </a:endParaRPr>
          </a:p>
          <a:p>
            <a:pPr marL="455073" indent="-455073" defTabSz="1219170">
              <a:spcBef>
                <a:spcPts val="0"/>
              </a:spcBef>
              <a:spcAft>
                <a:spcPts val="0"/>
              </a:spcAft>
              <a:defRPr/>
            </a:pPr>
            <a:r>
              <a:rPr lang="de-DE" sz="1200" kern="0" dirty="0">
                <a:solidFill>
                  <a:prstClr val="black"/>
                </a:solidFill>
              </a:rPr>
              <a:t>Next steps:</a:t>
            </a:r>
          </a:p>
          <a:p>
            <a:pPr marL="855123" lvl="1" indent="-455073" defTabSz="1219170">
              <a:spcBef>
                <a:spcPts val="0"/>
              </a:spcBef>
              <a:spcAft>
                <a:spcPts val="0"/>
              </a:spcAft>
              <a:defRPr/>
            </a:pPr>
            <a:r>
              <a:rPr lang="en-US" altLang="de-DE" sz="900" kern="0" dirty="0">
                <a:solidFill>
                  <a:prstClr val="black"/>
                </a:solidFill>
              </a:rPr>
              <a:t>Some examples to clarify the usage of the new property shall be added.</a:t>
            </a:r>
            <a:endParaRPr lang="en-US" sz="900" kern="0" dirty="0">
              <a:solidFill>
                <a:prstClr val="black"/>
              </a:solidFill>
              <a:cs typeface="+mn-cs"/>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nvGraphicFramePr>
        <p:xfrm>
          <a:off x="156519" y="980196"/>
          <a:ext cx="11722866" cy="2143081"/>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812674">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a:t>
                      </a:r>
                      <a:r>
                        <a:rPr lang="en-US" sz="1000" b="0" i="0" u="none" strike="noStrike" kern="1200" dirty="0">
                          <a:solidFill>
                            <a:schemeClr val="tx1"/>
                          </a:solidFill>
                          <a:effectLst/>
                          <a:highlight>
                            <a:srgbClr val="00FF00"/>
                          </a:highlight>
                          <a:latin typeface="+mn-lt"/>
                          <a:ea typeface="+mn-ea"/>
                          <a:cs typeface="+mn-cs"/>
                        </a:rPr>
                        <a:t>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chemeClr val="tx1"/>
                          </a:solidFill>
                          <a:effectLst/>
                          <a:latin typeface="+mn-lt"/>
                          <a:ea typeface="+mn-ea"/>
                          <a:cs typeface="Arial" panose="020B0604020202020204" pitchFamily="34" charset="0"/>
                        </a:rPr>
                        <a:t>95-&gt;95-&gt;</a:t>
                      </a:r>
                      <a:r>
                        <a:rPr lang="en-US" altLang="zh-CN" sz="1000" b="0" kern="1200" dirty="0">
                          <a:solidFill>
                            <a:schemeClr val="tx1"/>
                          </a:solidFill>
                          <a:effectLst/>
                          <a:latin typeface="+mn-lt"/>
                          <a:ea typeface="+mn-ea"/>
                          <a:cs typeface="Arial" panose="020B0604020202020204" pitchFamily="34" charset="0"/>
                        </a:rPr>
                        <a:t>70</a:t>
                      </a:r>
                      <a:r>
                        <a:rPr lang="fr-FR" altLang="zh-CN" sz="1000" b="0" kern="1200" dirty="0">
                          <a:solidFill>
                            <a:schemeClr val="tx1"/>
                          </a:solidFill>
                          <a:effectLst/>
                          <a:latin typeface="+mn-lt"/>
                          <a:ea typeface="+mn-ea"/>
                          <a:cs typeface="Arial" panose="020B0604020202020204" pitchFamily="34" charset="0"/>
                        </a:rPr>
                        <a:t>%</a:t>
                      </a:r>
                      <a:r>
                        <a:rPr lang="en-US" altLang="zh-CN" sz="1000" b="0" kern="1200" dirty="0">
                          <a:solidFill>
                            <a:schemeClr val="tx1"/>
                          </a:solidFill>
                          <a:effectLst/>
                          <a:latin typeface="+mn-lt"/>
                          <a:ea typeface="+mn-ea"/>
                          <a:cs typeface="Arial" panose="020B0604020202020204" pitchFamily="34" charset="0"/>
                        </a:rPr>
                        <a:t>-&gt;95%</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1"/>
                  </a:ext>
                </a:extLst>
              </a:tr>
              <a:tr h="487605">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sz="1000" b="0" i="0" u="none" strike="noStrike" dirty="0">
                          <a:solidFill>
                            <a:srgbClr val="000000"/>
                          </a:solidFill>
                          <a:effectLst/>
                          <a:latin typeface="+mn-lt"/>
                        </a:rPr>
                        <a:t>SA#98 (Dec. 2022)-&gt;</a:t>
                      </a:r>
                      <a:r>
                        <a:rPr lang="en-US" altLang="zh-CN" sz="1000" b="1" i="0" u="none" strike="noStrike" dirty="0">
                          <a:solidFill>
                            <a:srgbClr val="0000FF"/>
                          </a:solidFill>
                          <a:effectLst/>
                          <a:latin typeface="+mn-lt"/>
                        </a:rPr>
                        <a:t>SA#102 (Dec 2023)</a:t>
                      </a:r>
                      <a:endParaRPr lang="en-US" sz="1000" b="0" i="0" u="none" strike="noStrike" dirty="0">
                        <a:solidFill>
                          <a:srgbClr val="000000"/>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67%</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68%</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rgbClr val="FF0000"/>
                          </a:solidFill>
                          <a:effectLst/>
                          <a:latin typeface="+mn-lt"/>
                          <a:ea typeface="+mn-ea"/>
                          <a:cs typeface="Arial" panose="020B0604020202020204" pitchFamily="34" charset="0"/>
                        </a:rPr>
                        <a:t>67-&gt;67-&gt;67%-</a:t>
                      </a:r>
                      <a:r>
                        <a:rPr lang="en-US" altLang="zh-CN" sz="1000" b="0" kern="1200" dirty="0">
                          <a:solidFill>
                            <a:srgbClr val="FF0000"/>
                          </a:solidFill>
                          <a:effectLst/>
                          <a:latin typeface="+mn-lt"/>
                          <a:ea typeface="+mn-ea"/>
                          <a:cs typeface="Arial" panose="020B0604020202020204" pitchFamily="34" charset="0"/>
                        </a:rPr>
                        <a:t>&gt;68%</a:t>
                      </a:r>
                      <a:r>
                        <a:rPr lang="fr-FR" altLang="zh-CN" sz="1000" b="0" kern="1200" dirty="0">
                          <a:solidFill>
                            <a:srgbClr val="FF0000"/>
                          </a:solidFill>
                          <a:effectLst/>
                          <a:latin typeface="+mn-lt"/>
                          <a:ea typeface="+mn-ea"/>
                          <a:cs typeface="Arial" panose="020B0604020202020204" pitchFamily="34" charset="0"/>
                        </a:rPr>
                        <a:t> </a:t>
                      </a:r>
                      <a:endParaRPr lang="en-GB" sz="1000" kern="1200" dirty="0">
                        <a:solidFill>
                          <a:srgbClr val="FF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2"/>
                  </a:ext>
                </a:extLst>
              </a:tr>
              <a:tr h="518606">
                <a:tc>
                  <a:txBody>
                    <a:bodyPr/>
                    <a:lstStyle/>
                    <a:p>
                      <a:pPr algn="ctr"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chemeClr val="tx1"/>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SA#102 (Dec. 2023)</a:t>
                      </a:r>
                    </a:p>
                  </a:txBody>
                  <a:tcPr marL="6350" marR="6350" marT="6350" marB="0"/>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0 -&gt; 5</a:t>
                      </a:r>
                      <a:r>
                        <a:rPr lang="en-US" altLang="zh-CN" sz="1000" b="0" kern="1200" dirty="0">
                          <a:solidFill>
                            <a:schemeClr val="dk1"/>
                          </a:solidFill>
                          <a:effectLst/>
                          <a:latin typeface="+mn-lt"/>
                          <a:ea typeface="+mn-ea"/>
                          <a:cs typeface="Arial" panose="020B0604020202020204" pitchFamily="34" charset="0"/>
                        </a:rPr>
                        <a:t>-&gt;15</a:t>
                      </a:r>
                      <a:r>
                        <a:rPr lang="sv-SE" altLang="zh-CN" sz="1000" b="0" kern="1200" dirty="0">
                          <a:solidFill>
                            <a:schemeClr val="dk1"/>
                          </a:solidFill>
                          <a:effectLst/>
                          <a:latin typeface="+mn-lt"/>
                          <a:ea typeface="+mn-ea"/>
                          <a:cs typeface="Arial" panose="020B0604020202020204" pitchFamily="34" charset="0"/>
                        </a:rPr>
                        <a:t>%-&gt;50%</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28.550,28.552,28.554,32.425</a:t>
                      </a: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a:solidFill>
                            <a:schemeClr val="dk1"/>
                          </a:solidFill>
                          <a:effectLst/>
                          <a:latin typeface="+mn-lt"/>
                          <a:ea typeface="+mn-ea"/>
                          <a:cs typeface="Arial" panose="020B0604020202020204" pitchFamily="34" charset="0"/>
                        </a:rPr>
                        <a:t>China Telecom</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6520" y="3232329"/>
            <a:ext cx="3501080" cy="31860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eQoE</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zh-CN" sz="1100" kern="0" dirty="0">
                <a:solidFill>
                  <a:prstClr val="black"/>
                </a:solidFill>
              </a:rPr>
              <a:t>All 5 CRs to include MDT alignment information, Available RAN visible and updating Management Based Activation were agreed.</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cs typeface="+mn-cs"/>
              </a:rPr>
              <a:t>Need to inform RAN/CT about our approved CRs</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Informing CT/RAN groups (LS) and possibly some error corrections</a:t>
            </a:r>
            <a:endParaRPr lang="en-US" sz="1100" kern="0" dirty="0">
              <a:solidFill>
                <a:prstClr val="black"/>
              </a:solidFill>
              <a:latin typeface="Calibri"/>
              <a:cs typeface="+mn-cs"/>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73874" y="3251622"/>
            <a:ext cx="4431957"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de-DE" sz="1100" kern="0" dirty="0">
                <a:solidFill>
                  <a:prstClr val="black"/>
                </a:solidFill>
              </a:rPr>
              <a:t>Extension of WID target agreed</a:t>
            </a:r>
          </a:p>
          <a:p>
            <a:pPr marL="855123" lvl="1" indent="-455073" defTabSz="1219170">
              <a:spcBef>
                <a:spcPts val="0"/>
              </a:spcBef>
              <a:spcAft>
                <a:spcPts val="0"/>
              </a:spcAft>
              <a:defRPr/>
            </a:pPr>
            <a:r>
              <a:rPr lang="en-US" altLang="de-DE" sz="1100" kern="0" dirty="0">
                <a:solidFill>
                  <a:prstClr val="black"/>
                </a:solidFill>
              </a:rPr>
              <a:t>Using one single </a:t>
            </a:r>
            <a:r>
              <a:rPr lang="en-US" altLang="de-DE" sz="1100" kern="0" dirty="0" err="1">
                <a:solidFill>
                  <a:prstClr val="black"/>
                </a:solidFill>
              </a:rPr>
              <a:t>draftCR</a:t>
            </a:r>
            <a:r>
              <a:rPr lang="en-US" altLang="de-DE" sz="1100" kern="0" dirty="0">
                <a:solidFill>
                  <a:prstClr val="black"/>
                </a:solidFill>
              </a:rPr>
              <a:t> (TS 28.533) to collect all Management Service Access control contents discussed and agreed</a:t>
            </a:r>
          </a:p>
          <a:p>
            <a:pPr marL="855123" lvl="1" indent="-455073" defTabSz="1219170">
              <a:spcBef>
                <a:spcPts val="0"/>
              </a:spcBef>
              <a:spcAft>
                <a:spcPts val="0"/>
              </a:spcAft>
              <a:defRPr/>
            </a:pPr>
            <a:r>
              <a:rPr lang="en-US" altLang="de-DE" sz="1100" kern="0" dirty="0">
                <a:solidFill>
                  <a:prstClr val="black"/>
                </a:solidFill>
              </a:rPr>
              <a:t>New use case and requirement concerning role-based access control agreed</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altLang="zh-CN" sz="1100" kern="0" dirty="0">
                <a:solidFill>
                  <a:prstClr val="black"/>
                </a:solidFill>
                <a:latin typeface="Calibri"/>
                <a:cs typeface="+mn-cs"/>
              </a:rPr>
              <a:t>yes</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Add use cases and requirements for management service access control</a:t>
            </a:r>
          </a:p>
          <a:p>
            <a:pPr marL="988459" lvl="1" indent="-378875" defTabSz="1219170">
              <a:defRPr/>
            </a:pPr>
            <a:r>
              <a:rPr lang="en-US" sz="1100" kern="0" dirty="0">
                <a:solidFill>
                  <a:prstClr val="black"/>
                </a:solidFill>
                <a:cs typeface="+mn-cs"/>
              </a:rPr>
              <a:t>Management Service Access control stage 2 and stage 3</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137634" y="3256561"/>
            <a:ext cx="389784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zh-CN" sz="1100" kern="0" dirty="0">
                <a:solidFill>
                  <a:prstClr val="black"/>
                </a:solidFill>
              </a:rPr>
              <a:t>1 DP and 4 CRs regarding to new measures and new KPI were discussed and endorsed/agreed. </a:t>
            </a:r>
          </a:p>
          <a:p>
            <a:pPr marL="855123" lvl="1" indent="-455073" defTabSz="1219170">
              <a:spcBef>
                <a:spcPts val="0"/>
              </a:spcBef>
              <a:spcAft>
                <a:spcPts val="0"/>
              </a:spcAft>
              <a:defRPr/>
            </a:pPr>
            <a:r>
              <a:rPr lang="en-US" altLang="zh-CN" sz="1100" kern="0" dirty="0">
                <a:solidFill>
                  <a:prstClr val="black"/>
                </a:solidFill>
              </a:rPr>
              <a:t>1 LS on handover failures related to MRO for inter-system mobility is approved to send out to RAN3 . </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cs typeface="+mn-cs"/>
              </a:rPr>
              <a:t>Measurements for RAN depends on the progress in RAN WGs. And some LSs may be involved.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Continue the work per the </a:t>
            </a:r>
            <a:r>
              <a:rPr lang="en-US" sz="1100" kern="0" dirty="0" err="1">
                <a:solidFill>
                  <a:prstClr val="black"/>
                </a:solidFill>
                <a:cs typeface="+mn-cs"/>
              </a:rPr>
              <a:t>WoPs</a:t>
            </a:r>
            <a:endParaRPr lang="en-US" sz="1100" kern="0" dirty="0">
              <a:solidFill>
                <a:prstClr val="black"/>
              </a:solidFill>
              <a:latin typeface="Calibri"/>
              <a:cs typeface="+mn-cs"/>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763219817"/>
              </p:ext>
            </p:extLst>
          </p:nvPr>
        </p:nvGraphicFramePr>
        <p:xfrm>
          <a:off x="237685" y="1084472"/>
          <a:ext cx="11587848" cy="1421829"/>
        </p:xfrm>
        <a:graphic>
          <a:graphicData uri="http://schemas.openxmlformats.org/drawingml/2006/table">
            <a:tbl>
              <a:tblPr firstRow="1" firstCol="1" bandRow="1">
                <a:tableStyleId>{F5AB1C69-6EDB-4FF4-983F-18BD219EF322}</a:tableStyleId>
              </a:tblPr>
              <a:tblGrid>
                <a:gridCol w="519783">
                  <a:extLst>
                    <a:ext uri="{9D8B030D-6E8A-4147-A177-3AD203B41FA5}">
                      <a16:colId xmlns:a16="http://schemas.microsoft.com/office/drawing/2014/main" val="20000"/>
                    </a:ext>
                  </a:extLst>
                </a:gridCol>
                <a:gridCol w="2673169">
                  <a:extLst>
                    <a:ext uri="{9D8B030D-6E8A-4147-A177-3AD203B41FA5}">
                      <a16:colId xmlns:a16="http://schemas.microsoft.com/office/drawing/2014/main" val="20001"/>
                    </a:ext>
                  </a:extLst>
                </a:gridCol>
                <a:gridCol w="691320">
                  <a:extLst>
                    <a:ext uri="{9D8B030D-6E8A-4147-A177-3AD203B41FA5}">
                      <a16:colId xmlns:a16="http://schemas.microsoft.com/office/drawing/2014/main" val="20002"/>
                    </a:ext>
                  </a:extLst>
                </a:gridCol>
                <a:gridCol w="806350">
                  <a:extLst>
                    <a:ext uri="{9D8B030D-6E8A-4147-A177-3AD203B41FA5}">
                      <a16:colId xmlns:a16="http://schemas.microsoft.com/office/drawing/2014/main" val="20005"/>
                    </a:ext>
                  </a:extLst>
                </a:gridCol>
                <a:gridCol w="594331">
                  <a:extLst>
                    <a:ext uri="{9D8B030D-6E8A-4147-A177-3AD203B41FA5}">
                      <a16:colId xmlns:a16="http://schemas.microsoft.com/office/drawing/2014/main" val="20006"/>
                    </a:ext>
                  </a:extLst>
                </a:gridCol>
                <a:gridCol w="621439">
                  <a:extLst>
                    <a:ext uri="{9D8B030D-6E8A-4147-A177-3AD203B41FA5}">
                      <a16:colId xmlns:a16="http://schemas.microsoft.com/office/drawing/2014/main" val="497328363"/>
                    </a:ext>
                  </a:extLst>
                </a:gridCol>
                <a:gridCol w="621439">
                  <a:extLst>
                    <a:ext uri="{9D8B030D-6E8A-4147-A177-3AD203B41FA5}">
                      <a16:colId xmlns:a16="http://schemas.microsoft.com/office/drawing/2014/main" val="20007"/>
                    </a:ext>
                  </a:extLst>
                </a:gridCol>
                <a:gridCol w="1044055">
                  <a:extLst>
                    <a:ext uri="{9D8B030D-6E8A-4147-A177-3AD203B41FA5}">
                      <a16:colId xmlns:a16="http://schemas.microsoft.com/office/drawing/2014/main" val="20008"/>
                    </a:ext>
                  </a:extLst>
                </a:gridCol>
                <a:gridCol w="1090346">
                  <a:extLst>
                    <a:ext uri="{9D8B030D-6E8A-4147-A177-3AD203B41FA5}">
                      <a16:colId xmlns:a16="http://schemas.microsoft.com/office/drawing/2014/main" val="20009"/>
                    </a:ext>
                  </a:extLst>
                </a:gridCol>
                <a:gridCol w="1005823">
                  <a:extLst>
                    <a:ext uri="{9D8B030D-6E8A-4147-A177-3AD203B41FA5}">
                      <a16:colId xmlns:a16="http://schemas.microsoft.com/office/drawing/2014/main" val="20010"/>
                    </a:ext>
                  </a:extLst>
                </a:gridCol>
                <a:gridCol w="1005823">
                  <a:extLst>
                    <a:ext uri="{9D8B030D-6E8A-4147-A177-3AD203B41FA5}">
                      <a16:colId xmlns:a16="http://schemas.microsoft.com/office/drawing/2014/main" val="20012"/>
                    </a:ext>
                  </a:extLst>
                </a:gridCol>
                <a:gridCol w="913970">
                  <a:extLst>
                    <a:ext uri="{9D8B030D-6E8A-4147-A177-3AD203B41FA5}">
                      <a16:colId xmlns:a16="http://schemas.microsoft.com/office/drawing/2014/main" val="20013"/>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50087">
                <a:tc>
                  <a:txBody>
                    <a:bodyPr/>
                    <a:lstStyle/>
                    <a:p>
                      <a:pPr algn="ctr"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05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5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SA#100 (June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50" b="0" i="0" u="none" strike="noStrike" kern="1200" dirty="0">
                          <a:solidFill>
                            <a:schemeClr val="tx1"/>
                          </a:solidFill>
                          <a:effectLst/>
                          <a:latin typeface="+mn-lt"/>
                          <a:ea typeface="+mn-ea"/>
                          <a:cs typeface="+mn-cs"/>
                        </a:rPr>
                        <a:t>10%</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mn-ea"/>
                          <a:cs typeface="+mn-cs"/>
                        </a:rPr>
                        <a:t>SA2,RAN2,RAN3</a:t>
                      </a:r>
                      <a:endParaRPr lang="zh-CN" altLang="en-US" sz="105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宋体" panose="02010600030101010101" pitchFamily="2" charset="-122"/>
                          <a:cs typeface="Arial" panose="020B0604020202020204" pitchFamily="34" charset="0"/>
                        </a:rPr>
                        <a:t>0-&gt;0-&gt;0-&gt;10-&gt;25%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50" b="0" kern="1200">
                          <a:solidFill>
                            <a:schemeClr val="dk1"/>
                          </a:solidFill>
                          <a:effectLst/>
                          <a:latin typeface="+mn-lt"/>
                          <a:ea typeface="+mn-ea"/>
                          <a:cs typeface="Arial" panose="020B0604020202020204" pitchFamily="34" charset="0"/>
                        </a:rPr>
                        <a:t>Huawei</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415253">
                <a:tc>
                  <a:txBody>
                    <a:bodyPr/>
                    <a:lstStyle/>
                    <a:p>
                      <a:pPr algn="ctr" fontAlgn="t"/>
                      <a:r>
                        <a:rPr lang="en-US" sz="1000" b="0" i="0" u="none" strike="noStrike" dirty="0">
                          <a:solidFill>
                            <a:srgbClr val="000000"/>
                          </a:solidFill>
                          <a:effectLst/>
                          <a:latin typeface="+mn-lt"/>
                        </a:rPr>
                        <a:t>940033</a:t>
                      </a:r>
                    </a:p>
                  </a:txBody>
                  <a:tcPr marL="6350" marR="6350" marT="6350" marB="0"/>
                </a:tc>
                <a:tc>
                  <a:txBody>
                    <a:bodyPr/>
                    <a:lstStyle/>
                    <a:p>
                      <a:pPr algn="l" fontAlgn="t"/>
                      <a:r>
                        <a:rPr lang="en-US" sz="10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000" b="0" i="0" u="none" strike="noStrike" dirty="0" err="1">
                          <a:solidFill>
                            <a:schemeClr val="tx1"/>
                          </a:solidFill>
                          <a:effectLst/>
                          <a:latin typeface="+mn-lt"/>
                        </a:rPr>
                        <a:t>eNETSLICE_PRO</a:t>
                      </a:r>
                      <a:endParaRPr lang="en-US" sz="10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SA#98 (Dec. 2022) -&gt; </a:t>
                      </a:r>
                      <a:r>
                        <a:rPr lang="en-US" altLang="zh-CN" sz="1000" b="1" kern="1200" dirty="0">
                          <a:solidFill>
                            <a:srgbClr val="0000FF"/>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000" b="0" i="0" u="none" strike="noStrike" kern="1200" dirty="0">
                          <a:solidFill>
                            <a:srgbClr val="0000FF"/>
                          </a:solidFill>
                          <a:effectLst/>
                          <a:latin typeface="+mn-lt"/>
                          <a:ea typeface="+mn-ea"/>
                          <a:cs typeface="+mn-cs"/>
                        </a:rPr>
                        <a:t>90</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FF0000"/>
                          </a:solidFill>
                          <a:effectLst/>
                          <a:latin typeface="+mn-lt"/>
                          <a:ea typeface="宋体" panose="02010600030101010101" pitchFamily="2" charset="-122"/>
                          <a:cs typeface="Arial" panose="020B0604020202020204" pitchFamily="34" charset="0"/>
                        </a:rPr>
                        <a:t>85-&gt;85</a:t>
                      </a:r>
                    </a:p>
                    <a:p>
                      <a:pPr marL="0" algn="ctr" defTabSz="1219170" rtl="0" eaLnBrk="1" latinLnBrk="0" hangingPunct="1">
                        <a:lnSpc>
                          <a:spcPct val="150000"/>
                        </a:lnSpc>
                        <a:spcAft>
                          <a:spcPts val="0"/>
                        </a:spcAft>
                      </a:pPr>
                      <a:r>
                        <a:rPr lang="en-US" altLang="zh-CN" sz="1000" kern="1200" dirty="0">
                          <a:solidFill>
                            <a:srgbClr val="FF0000"/>
                          </a:solidFill>
                          <a:effectLst/>
                          <a:latin typeface="+mn-lt"/>
                          <a:ea typeface="宋体" panose="02010600030101010101" pitchFamily="2" charset="-122"/>
                          <a:cs typeface="Arial" panose="020B0604020202020204" pitchFamily="34" charset="0"/>
                        </a:rPr>
                        <a:t>-&gt;85</a:t>
                      </a:r>
                      <a:r>
                        <a:rPr lang="fr-FR" altLang="zh-CN" sz="1000" kern="1200" dirty="0">
                          <a:solidFill>
                            <a:srgbClr val="FF0000"/>
                          </a:solidFill>
                          <a:effectLst/>
                          <a:latin typeface="+mn-lt"/>
                          <a:ea typeface="宋体" panose="02010600030101010101" pitchFamily="2" charset="-122"/>
                          <a:cs typeface="Arial" panose="020B0604020202020204" pitchFamily="34" charset="0"/>
                        </a:rPr>
                        <a:t>%-&gt;90%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sz="1000" kern="1200" dirty="0">
                          <a:solidFill>
                            <a:srgbClr val="000000"/>
                          </a:solidFill>
                          <a:effectLst/>
                          <a:latin typeface="+mn-lt"/>
                          <a:ea typeface="宋体" panose="02010600030101010101" pitchFamily="2" charset="-122"/>
                          <a:cs typeface="Arial" panose="020B0604020202020204" pitchFamily="34" charset="0"/>
                        </a:rPr>
                        <a:t>Samsung</a:t>
                      </a:r>
                    </a:p>
                  </a:txBody>
                  <a:tcPr marL="9525" marR="9525" marT="9525" marB="9525"/>
                </a:tc>
                <a:extLst>
                  <a:ext uri="{0D108BD9-81ED-4DB2-BD59-A6C34878D82A}">
                    <a16:rowId xmlns:a16="http://schemas.microsoft.com/office/drawing/2014/main" val="10002"/>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355659" y="2995370"/>
            <a:ext cx="5468493" cy="20338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One CR to TS 28.310 on energy saving compensation activation / deactivation has been discussed and agreed</a:t>
            </a:r>
            <a:r>
              <a:rPr lang="en-US" altLang="zh-CN" sz="1100" kern="0" dirty="0">
                <a:solidFill>
                  <a:prstClr val="black"/>
                </a:solidFill>
                <a:cs typeface="+mn-cs"/>
              </a:rPr>
              <a:t> </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Depends on the outcomes of the study item</a:t>
            </a:r>
            <a:endParaRPr lang="de-DE" sz="1100" kern="0" dirty="0">
              <a:solidFill>
                <a:prstClr val="black"/>
              </a:solidFill>
            </a:endParaRPr>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6664411" y="2995370"/>
            <a:ext cx="5161120" cy="27781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a:solidFill>
                  <a:srgbClr val="0000FF"/>
                </a:solidFill>
              </a:rPr>
              <a:t>eNETSLICE_PRO</a:t>
            </a:r>
            <a:r>
              <a:rPr lang="en-US" altLang="zh-CN"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No conclusion on the only remaining objective, the asynchronous support, of the WID.</a:t>
            </a:r>
            <a:endParaRPr lang="en-US" altLang="zh-CN" sz="1100" kern="0" dirty="0">
              <a:solidFill>
                <a:prstClr val="black"/>
              </a:solidFill>
              <a:cs typeface="+mn-cs"/>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Use the Ad-hoc meeting to progress on asynchronous support topic..</a:t>
            </a:r>
            <a:endParaRPr lang="de-DE" sz="1100" kern="0" dirty="0">
              <a:solidFill>
                <a:prstClr val="black"/>
              </a:solidFill>
            </a:endParaRPr>
          </a:p>
          <a:p>
            <a:pPr marL="988459" lvl="1" indent="-378875" defTabSz="1219170">
              <a:defRPr/>
            </a:pP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674911970"/>
              </p:ext>
            </p:extLst>
          </p:nvPr>
        </p:nvGraphicFramePr>
        <p:xfrm>
          <a:off x="222420" y="870406"/>
          <a:ext cx="11610073" cy="5141741"/>
        </p:xfrm>
        <a:graphic>
          <a:graphicData uri="http://schemas.openxmlformats.org/drawingml/2006/table">
            <a:tbl>
              <a:tblPr firstRow="1" firstCol="1" bandRow="1">
                <a:tableStyleId>{F5AB1C69-6EDB-4FF4-983F-18BD219EF322}</a:tableStyleId>
              </a:tblPr>
              <a:tblGrid>
                <a:gridCol w="519192">
                  <a:extLst>
                    <a:ext uri="{9D8B030D-6E8A-4147-A177-3AD203B41FA5}">
                      <a16:colId xmlns:a16="http://schemas.microsoft.com/office/drawing/2014/main" val="20000"/>
                    </a:ext>
                  </a:extLst>
                </a:gridCol>
                <a:gridCol w="2409151">
                  <a:extLst>
                    <a:ext uri="{9D8B030D-6E8A-4147-A177-3AD203B41FA5}">
                      <a16:colId xmlns:a16="http://schemas.microsoft.com/office/drawing/2014/main" val="20001"/>
                    </a:ext>
                  </a:extLst>
                </a:gridCol>
                <a:gridCol w="803301">
                  <a:extLst>
                    <a:ext uri="{9D8B030D-6E8A-4147-A177-3AD203B41FA5}">
                      <a16:colId xmlns:a16="http://schemas.microsoft.com/office/drawing/2014/main" val="20002"/>
                    </a:ext>
                  </a:extLst>
                </a:gridCol>
                <a:gridCol w="1001194">
                  <a:extLst>
                    <a:ext uri="{9D8B030D-6E8A-4147-A177-3AD203B41FA5}">
                      <a16:colId xmlns:a16="http://schemas.microsoft.com/office/drawing/2014/main" val="20005"/>
                    </a:ext>
                  </a:extLst>
                </a:gridCol>
                <a:gridCol w="407289">
                  <a:extLst>
                    <a:ext uri="{9D8B030D-6E8A-4147-A177-3AD203B41FA5}">
                      <a16:colId xmlns:a16="http://schemas.microsoft.com/office/drawing/2014/main" val="20006"/>
                    </a:ext>
                  </a:extLst>
                </a:gridCol>
                <a:gridCol w="608575">
                  <a:extLst>
                    <a:ext uri="{9D8B030D-6E8A-4147-A177-3AD203B41FA5}">
                      <a16:colId xmlns:a16="http://schemas.microsoft.com/office/drawing/2014/main" val="2617781970"/>
                    </a:ext>
                  </a:extLst>
                </a:gridCol>
                <a:gridCol w="608575">
                  <a:extLst>
                    <a:ext uri="{9D8B030D-6E8A-4147-A177-3AD203B41FA5}">
                      <a16:colId xmlns:a16="http://schemas.microsoft.com/office/drawing/2014/main" val="20007"/>
                    </a:ext>
                  </a:extLst>
                </a:gridCol>
                <a:gridCol w="1241394">
                  <a:extLst>
                    <a:ext uri="{9D8B030D-6E8A-4147-A177-3AD203B41FA5}">
                      <a16:colId xmlns:a16="http://schemas.microsoft.com/office/drawing/2014/main" val="20008"/>
                    </a:ext>
                  </a:extLst>
                </a:gridCol>
                <a:gridCol w="1089108">
                  <a:extLst>
                    <a:ext uri="{9D8B030D-6E8A-4147-A177-3AD203B41FA5}">
                      <a16:colId xmlns:a16="http://schemas.microsoft.com/office/drawing/2014/main" val="20009"/>
                    </a:ext>
                  </a:extLst>
                </a:gridCol>
                <a:gridCol w="1004680">
                  <a:extLst>
                    <a:ext uri="{9D8B030D-6E8A-4147-A177-3AD203B41FA5}">
                      <a16:colId xmlns:a16="http://schemas.microsoft.com/office/drawing/2014/main" val="20010"/>
                    </a:ext>
                  </a:extLst>
                </a:gridCol>
                <a:gridCol w="1004680">
                  <a:extLst>
                    <a:ext uri="{9D8B030D-6E8A-4147-A177-3AD203B41FA5}">
                      <a16:colId xmlns:a16="http://schemas.microsoft.com/office/drawing/2014/main" val="20012"/>
                    </a:ext>
                  </a:extLst>
                </a:gridCol>
                <a:gridCol w="912934">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328098">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rgbClr val="000000"/>
                          </a:solidFill>
                          <a:effectLst/>
                          <a:latin typeface="+mn-lt"/>
                          <a:ea typeface="宋体" panose="02010600030101010101" pitchFamily="2" charset="-122"/>
                          <a:cs typeface="Arial" panose="020B0604020202020204" pitchFamily="34" charset="0"/>
                        </a:rPr>
                        <a:t>SA#98 (Dec. 2022</a:t>
                      </a:r>
                      <a:r>
                        <a:rPr lang="en-US" altLang="zh-CN" sz="1000" b="0" kern="1200" dirty="0">
                          <a:solidFill>
                            <a:srgbClr val="000000"/>
                          </a:solidFill>
                          <a:effectLst/>
                          <a:latin typeface="+mn-lt"/>
                          <a:ea typeface="+mn-ea"/>
                          <a:cs typeface="Arial" panose="020B0604020202020204" pitchFamily="34" charset="0"/>
                        </a:rPr>
                        <a:t>) -&gt; </a:t>
                      </a:r>
                      <a:r>
                        <a:rPr lang="en-US" altLang="zh-CN" sz="1000" b="1" kern="1200" dirty="0">
                          <a:solidFill>
                            <a:srgbClr val="0000FF"/>
                          </a:solidFill>
                          <a:effectLst/>
                          <a:latin typeface="+mn-lt"/>
                          <a:ea typeface="+mn-ea"/>
                          <a:cs typeface="Arial" panose="020B0604020202020204" pitchFamily="34" charset="0"/>
                        </a:rPr>
                        <a:t>SA#99 (Mar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25-&gt;25-&gt;30-&gt;30%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88405">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 (Mar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10-&gt;10-&gt;10-&gt;10%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478865">
                <a:tc>
                  <a:txBody>
                    <a:bodyPr/>
                    <a:lstStyle/>
                    <a:p>
                      <a:pPr algn="ctr" fontAlgn="t"/>
                      <a:r>
                        <a:rPr lang="en-US" sz="1000" b="0" i="0" u="none" strike="noStrike" dirty="0">
                          <a:solidFill>
                            <a:srgbClr val="000000"/>
                          </a:solidFill>
                          <a:effectLst/>
                          <a:latin typeface="+mn-lt"/>
                        </a:rPr>
                        <a:t>940046</a:t>
                      </a:r>
                    </a:p>
                  </a:txBody>
                  <a:tcPr marL="6350" marR="6350" marT="6350" marB="0"/>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A#98(Dec. 2022) </a:t>
                      </a:r>
                      <a:r>
                        <a:rPr lang="en-US" altLang="zh-CN" sz="1000" b="0" kern="1200" dirty="0">
                          <a:solidFill>
                            <a:schemeClr val="tx1"/>
                          </a:solidFill>
                          <a:effectLst/>
                          <a:latin typeface="+mn-lt"/>
                          <a:ea typeface="+mn-ea"/>
                          <a:cs typeface="Arial" panose="020B0604020202020204" pitchFamily="34" charset="0"/>
                        </a:rPr>
                        <a:t>-&gt; </a:t>
                      </a:r>
                      <a:r>
                        <a:rPr lang="en-US" altLang="zh-CN" sz="1000" b="1" kern="1200" dirty="0">
                          <a:solidFill>
                            <a:srgbClr val="0000FF"/>
                          </a:solidFill>
                          <a:effectLst/>
                          <a:latin typeface="+mn-lt"/>
                          <a:ea typeface="+mn-ea"/>
                          <a:cs typeface="Arial" panose="020B0604020202020204" pitchFamily="34" charset="0"/>
                        </a:rPr>
                        <a:t>SA#99 (Mar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-&gt;80-&gt;90%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28.912</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37435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 (Dec. 2022)</a:t>
                      </a:r>
                      <a:r>
                        <a:rPr lang="fr-FR" altLang="zh-CN" sz="1000" kern="1200" dirty="0">
                          <a:solidFill>
                            <a:srgbClr val="000000"/>
                          </a:solidFill>
                          <a:effectLst/>
                          <a:latin typeface="+mn-lt"/>
                          <a:ea typeface="+mn-ea"/>
                          <a:cs typeface="Arial" panose="020B0604020202020204" pitchFamily="34" charset="0"/>
                        </a:rPr>
                        <a:t> -&gt; </a:t>
                      </a:r>
                      <a:r>
                        <a:rPr lang="fr-FR" altLang="zh-CN" sz="1000" b="1" kern="1200" dirty="0">
                          <a:solidFill>
                            <a:srgbClr val="000000"/>
                          </a:solidFill>
                          <a:effectLst/>
                          <a:latin typeface="+mn-lt"/>
                          <a:ea typeface="+mn-ea"/>
                          <a:cs typeface="Arial" panose="020B0604020202020204" pitchFamily="34" charset="0"/>
                        </a:rPr>
                        <a:t> </a:t>
                      </a:r>
                      <a:r>
                        <a:rPr lang="fr-FR" altLang="zh-CN" sz="1000" b="1" kern="1200" dirty="0">
                          <a:solidFill>
                            <a:srgbClr val="0000FF"/>
                          </a:solidFill>
                          <a:effectLst/>
                          <a:latin typeface="+mn-lt"/>
                          <a:ea typeface="+mn-ea"/>
                          <a:cs typeface="Arial" panose="020B0604020202020204" pitchFamily="34" charset="0"/>
                        </a:rPr>
                        <a:t>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374354">
                <a:tc>
                  <a:txBody>
                    <a:bodyPr/>
                    <a:lstStyle/>
                    <a:p>
                      <a:pPr algn="ctr"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SA#97 (Sep 2022</a:t>
                      </a:r>
                      <a:r>
                        <a:rPr lang="fr-FR" altLang="zh-CN" sz="1000" kern="1200" dirty="0">
                          <a:solidFill>
                            <a:srgbClr val="000000"/>
                          </a:solidFill>
                          <a:effectLst/>
                          <a:latin typeface="+mn-lt"/>
                          <a:ea typeface="+mn-ea"/>
                          <a:cs typeface="Arial" panose="020B0604020202020204" pitchFamily="34" charset="0"/>
                        </a:rPr>
                        <a:t>) -&gt; </a:t>
                      </a:r>
                      <a:r>
                        <a:rPr lang="fr-FR" altLang="zh-CN" sz="1000" b="1" kern="1200" dirty="0">
                          <a:solidFill>
                            <a:srgbClr val="000000"/>
                          </a:solidFill>
                          <a:effectLst/>
                          <a:latin typeface="+mn-lt"/>
                          <a:ea typeface="+mn-ea"/>
                          <a:cs typeface="Arial" panose="020B0604020202020204" pitchFamily="34" charset="0"/>
                        </a:rPr>
                        <a:t> </a:t>
                      </a:r>
                      <a:r>
                        <a:rPr lang="fr-FR" altLang="zh-CN" sz="1000" b="1" kern="1200" dirty="0">
                          <a:solidFill>
                            <a:srgbClr val="0000FF"/>
                          </a:solidFill>
                          <a:effectLst/>
                          <a:latin typeface="+mn-lt"/>
                          <a:ea typeface="+mn-ea"/>
                          <a:cs typeface="Arial" panose="020B0604020202020204" pitchFamily="34" charset="0"/>
                        </a:rPr>
                        <a:t>Mar 2023 (SA#99)</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374354">
                <a:tc>
                  <a:txBody>
                    <a:bodyPr/>
                    <a:lstStyle/>
                    <a:p>
                      <a:pPr algn="ctr" fontAlgn="t"/>
                      <a:r>
                        <a:rPr lang="en-US" sz="1000" b="0" i="0" u="none" strike="noStrike" dirty="0">
                          <a:solidFill>
                            <a:srgbClr val="000000"/>
                          </a:solidFill>
                          <a:effectLst/>
                          <a:latin typeface="+mn-lt"/>
                        </a:rPr>
                        <a:t>940034</a:t>
                      </a:r>
                    </a:p>
                  </a:txBody>
                  <a:tcPr marL="6350" marR="6350" marT="6350" marB="0"/>
                </a:tc>
                <a:tc>
                  <a:txBody>
                    <a:bodyPr/>
                    <a:lstStyle/>
                    <a:p>
                      <a:pPr algn="l" fontAlgn="t"/>
                      <a:r>
                        <a:rPr lang="en-US" sz="100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0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SA#98 (Dec 2022)</a:t>
                      </a:r>
                      <a:r>
                        <a:rPr lang="en-US" altLang="zh-CN" sz="1000" b="0" kern="1200" dirty="0">
                          <a:solidFill>
                            <a:srgbClr val="000000"/>
                          </a:solidFill>
                          <a:effectLst/>
                          <a:latin typeface="+mn-lt"/>
                          <a:ea typeface="+mn-ea"/>
                          <a:cs typeface="Arial" panose="020B0604020202020204" pitchFamily="34" charset="0"/>
                        </a:rPr>
                        <a:t> -&gt; </a:t>
                      </a:r>
                      <a:r>
                        <a:rPr lang="en-US" altLang="zh-CN" sz="1000" b="1" kern="1200" dirty="0">
                          <a:solidFill>
                            <a:srgbClr val="0000FF"/>
                          </a:solidFill>
                          <a:effectLst/>
                          <a:latin typeface="+mn-lt"/>
                          <a:ea typeface="+mn-ea"/>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SP-211435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000000"/>
                          </a:solidFill>
                          <a:effectLst/>
                          <a:latin typeface="+mn-lt"/>
                          <a:ea typeface="宋体" panose="02010600030101010101" pitchFamily="2" charset="-122"/>
                          <a:cs typeface="Arial" panose="020B0604020202020204" pitchFamily="34" charset="0"/>
                        </a:rPr>
                        <a:t>30-&gt;60-&gt; 65-&gt;75%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Telecom</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37435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SP-220153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20%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宋体" panose="02010600030101010101" pitchFamily="2" charset="-122"/>
                          <a:cs typeface="Arial" panose="020B0604020202020204" pitchFamily="34" charset="0"/>
                        </a:rPr>
                        <a:t>-&gt;20%-&gt;20%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28.830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374354">
                <a:tc>
                  <a:txBody>
                    <a:bodyPr/>
                    <a:lstStyle/>
                    <a:p>
                      <a:pPr algn="ctr"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00" b="0" i="0" u="none" strike="noStrike" dirty="0">
                          <a:solidFill>
                            <a:srgbClr val="000000"/>
                          </a:solidFill>
                          <a:effectLst/>
                          <a:latin typeface="+mn-lt"/>
                        </a:rPr>
                        <a:t>FS_MEDACO_RAN</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 (Dec.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a:t>
                      </a:r>
                      <a:r>
                        <a:rPr lang="en-US" altLang="zh-CN" sz="1000" kern="1200" dirty="0">
                          <a:solidFill>
                            <a:srgbClr val="000000"/>
                          </a:solidFill>
                          <a:effectLst/>
                          <a:latin typeface="+mn-lt"/>
                          <a:ea typeface="宋体" panose="02010600030101010101" pitchFamily="2" charset="-122"/>
                          <a:cs typeface="Arial" panose="020B0604020202020204" pitchFamily="34" charset="0"/>
                        </a:rPr>
                        <a:t>,</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China</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222420" y="2806166"/>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since SA5#145e:</a:t>
            </a:r>
          </a:p>
          <a:p>
            <a:pPr marL="988459" lvl="1" indent="-378875" defTabSz="1219170">
              <a:defRPr/>
            </a:pPr>
            <a:r>
              <a:rPr lang="en-US" altLang="zh-CN" sz="1200" kern="0" dirty="0">
                <a:solidFill>
                  <a:prstClr val="black"/>
                </a:solidFill>
              </a:rPr>
              <a:t>The management of ANL,  enhancement of ANL for RAN UE throughput optimization and fault management were discussed, but no agreement was achieved.</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Discuss and try to get agreement on way forward of this study based on previous comments.</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6084917" y="2806166"/>
            <a:ext cx="5654002" cy="217715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SA5#145e:</a:t>
            </a:r>
          </a:p>
          <a:p>
            <a:pPr marL="988459" lvl="1" indent="-378875" defTabSz="1219170">
              <a:defRPr/>
            </a:pPr>
            <a:r>
              <a:rPr lang="en-US" altLang="zh-CN" sz="1200" kern="0" dirty="0">
                <a:solidFill>
                  <a:prstClr val="black"/>
                </a:solidFill>
              </a:rPr>
              <a:t>General process, evaluation objects and KEI were discussed, but no agreement was achieved..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de-DE" altLang="zh-CN" sz="1200" kern="0" dirty="0">
                <a:solidFill>
                  <a:prstClr val="black"/>
                </a:solidFill>
              </a:rPr>
              <a:t>Discuss and try to get agreement on wayforward of this study based on previous comments.</a:t>
            </a:r>
            <a:endParaRPr lang="en-US" sz="1200" kern="0" dirty="0">
              <a:solidFill>
                <a:prstClr val="black"/>
              </a:solidFill>
            </a:endParaRPr>
          </a:p>
        </p:txBody>
      </p:sp>
      <p:graphicFrame>
        <p:nvGraphicFramePr>
          <p:cNvPr id="2" name="表格 1"/>
          <p:cNvGraphicFramePr>
            <a:graphicFrameLocks noGrp="1"/>
          </p:cNvGraphicFramePr>
          <p:nvPr/>
        </p:nvGraphicFramePr>
        <p:xfrm>
          <a:off x="117861" y="915263"/>
          <a:ext cx="11621056" cy="1374281"/>
        </p:xfrm>
        <a:graphic>
          <a:graphicData uri="http://schemas.openxmlformats.org/drawingml/2006/table">
            <a:tbl>
              <a:tblPr firstRow="1" firstCol="1" bandRow="1">
                <a:tableStyleId>{F5AB1C69-6EDB-4FF4-983F-18BD219EF322}</a:tableStyleId>
              </a:tblPr>
              <a:tblGrid>
                <a:gridCol w="521820">
                  <a:extLst>
                    <a:ext uri="{9D8B030D-6E8A-4147-A177-3AD203B41FA5}">
                      <a16:colId xmlns:a16="http://schemas.microsoft.com/office/drawing/2014/main" val="20000"/>
                    </a:ext>
                  </a:extLst>
                </a:gridCol>
                <a:gridCol w="2683649">
                  <a:extLst>
                    <a:ext uri="{9D8B030D-6E8A-4147-A177-3AD203B41FA5}">
                      <a16:colId xmlns:a16="http://schemas.microsoft.com/office/drawing/2014/main" val="20001"/>
                    </a:ext>
                  </a:extLst>
                </a:gridCol>
                <a:gridCol w="694030">
                  <a:extLst>
                    <a:ext uri="{9D8B030D-6E8A-4147-A177-3AD203B41FA5}">
                      <a16:colId xmlns:a16="http://schemas.microsoft.com/office/drawing/2014/main" val="20002"/>
                    </a:ext>
                  </a:extLst>
                </a:gridCol>
                <a:gridCol w="809512">
                  <a:extLst>
                    <a:ext uri="{9D8B030D-6E8A-4147-A177-3AD203B41FA5}">
                      <a16:colId xmlns:a16="http://schemas.microsoft.com/office/drawing/2014/main" val="20005"/>
                    </a:ext>
                  </a:extLst>
                </a:gridCol>
                <a:gridCol w="409351">
                  <a:extLst>
                    <a:ext uri="{9D8B030D-6E8A-4147-A177-3AD203B41FA5}">
                      <a16:colId xmlns:a16="http://schemas.microsoft.com/office/drawing/2014/main" val="20006"/>
                    </a:ext>
                  </a:extLst>
                </a:gridCol>
                <a:gridCol w="611655">
                  <a:extLst>
                    <a:ext uri="{9D8B030D-6E8A-4147-A177-3AD203B41FA5}">
                      <a16:colId xmlns:a16="http://schemas.microsoft.com/office/drawing/2014/main" val="2339014609"/>
                    </a:ext>
                  </a:extLst>
                </a:gridCol>
                <a:gridCol w="611655">
                  <a:extLst>
                    <a:ext uri="{9D8B030D-6E8A-4147-A177-3AD203B41FA5}">
                      <a16:colId xmlns:a16="http://schemas.microsoft.com/office/drawing/2014/main" val="20007"/>
                    </a:ext>
                  </a:extLst>
                </a:gridCol>
                <a:gridCol w="1247678">
                  <a:extLst>
                    <a:ext uri="{9D8B030D-6E8A-4147-A177-3AD203B41FA5}">
                      <a16:colId xmlns:a16="http://schemas.microsoft.com/office/drawing/2014/main" val="20008"/>
                    </a:ext>
                  </a:extLst>
                </a:gridCol>
                <a:gridCol w="1094620">
                  <a:extLst>
                    <a:ext uri="{9D8B030D-6E8A-4147-A177-3AD203B41FA5}">
                      <a16:colId xmlns:a16="http://schemas.microsoft.com/office/drawing/2014/main" val="20009"/>
                    </a:ext>
                  </a:extLst>
                </a:gridCol>
                <a:gridCol w="1009766">
                  <a:extLst>
                    <a:ext uri="{9D8B030D-6E8A-4147-A177-3AD203B41FA5}">
                      <a16:colId xmlns:a16="http://schemas.microsoft.com/office/drawing/2014/main" val="20010"/>
                    </a:ext>
                  </a:extLst>
                </a:gridCol>
                <a:gridCol w="1009766">
                  <a:extLst>
                    <a:ext uri="{9D8B030D-6E8A-4147-A177-3AD203B41FA5}">
                      <a16:colId xmlns:a16="http://schemas.microsoft.com/office/drawing/2014/main" val="20012"/>
                    </a:ext>
                  </a:extLst>
                </a:gridCol>
                <a:gridCol w="917554">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rgbClr val="000000"/>
                          </a:solidFill>
                          <a:effectLst/>
                          <a:latin typeface="+mn-lt"/>
                          <a:ea typeface="宋体" panose="02010600030101010101" pitchFamily="2" charset="-122"/>
                          <a:cs typeface="Arial" panose="020B0604020202020204" pitchFamily="34" charset="0"/>
                        </a:rPr>
                        <a:t>SA#98(Dec. 2022</a:t>
                      </a:r>
                      <a:r>
                        <a:rPr lang="en-US" altLang="zh-CN" sz="1000" b="0" kern="1200" dirty="0">
                          <a:solidFill>
                            <a:srgbClr val="000000"/>
                          </a:solidFill>
                          <a:effectLst/>
                          <a:latin typeface="+mn-lt"/>
                          <a:ea typeface="+mn-ea"/>
                          <a:cs typeface="Arial" panose="020B0604020202020204" pitchFamily="34" charset="0"/>
                        </a:rPr>
                        <a:t>) -&gt; </a:t>
                      </a:r>
                      <a:r>
                        <a:rPr lang="en-US" altLang="zh-CN" sz="1000" b="1" kern="1200" dirty="0">
                          <a:solidFill>
                            <a:srgbClr val="0000FF"/>
                          </a:solidFill>
                          <a:effectLst/>
                          <a:latin typeface="+mn-lt"/>
                          <a:ea typeface="+mn-ea"/>
                          <a:cs typeface="Arial" panose="020B0604020202020204" pitchFamily="34" charset="0"/>
                        </a:rPr>
                        <a:t>SA#99 (Mar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25-&gt;25-&gt;30-&gt;30%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10-&gt;10-&gt;10-&gt;10%</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8610387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3178840"/>
            <a:ext cx="5353166" cy="295595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988459" lvl="1" indent="-378875" defTabSz="1219170">
              <a:defRPr/>
            </a:pPr>
            <a:r>
              <a:rPr lang="en-US" altLang="de-DE" sz="1200" kern="0" dirty="0">
                <a:solidFill>
                  <a:prstClr val="black"/>
                </a:solidFill>
              </a:rPr>
              <a:t>Introduce/update the potential solutions for issues of intent report, intent fulfillment enabler, intent feasibility check, intent conflicts and  5GC fault management;</a:t>
            </a:r>
          </a:p>
          <a:p>
            <a:pPr marL="988459" lvl="1" indent="-378875" defTabSz="1219170">
              <a:defRPr/>
            </a:pPr>
            <a:r>
              <a:rPr lang="en-US" altLang="de-DE" sz="1200" kern="0" dirty="0">
                <a:solidFill>
                  <a:prstClr val="black"/>
                </a:solidFill>
              </a:rPr>
              <a:t>Update Issues related to collaboration and alignment with other SDOs</a:t>
            </a:r>
          </a:p>
          <a:p>
            <a:pPr marL="988459" lvl="1" indent="-378875" defTabSz="1219170">
              <a:defRPr/>
            </a:pPr>
            <a:r>
              <a:rPr lang="en-US" altLang="de-DE" sz="1200" kern="0" dirty="0">
                <a:solidFill>
                  <a:prstClr val="black"/>
                </a:solidFill>
              </a:rPr>
              <a:t>Several topics discussed without agreement: Intent </a:t>
            </a:r>
            <a:r>
              <a:rPr lang="en-US" altLang="de-DE" sz="1200" kern="0" dirty="0" err="1">
                <a:solidFill>
                  <a:prstClr val="black"/>
                </a:solidFill>
              </a:rPr>
              <a:t>Fullfillment</a:t>
            </a:r>
            <a:r>
              <a:rPr lang="en-US" altLang="de-DE" sz="1200" kern="0" dirty="0">
                <a:solidFill>
                  <a:prstClr val="black"/>
                </a:solidFill>
              </a:rPr>
              <a:t> feedback, Intent </a:t>
            </a:r>
            <a:r>
              <a:rPr lang="en-US" altLang="de-DE" sz="1200" kern="0" dirty="0" err="1">
                <a:solidFill>
                  <a:prstClr val="black"/>
                </a:solidFill>
              </a:rPr>
              <a:t>Fullfillment</a:t>
            </a:r>
            <a:r>
              <a:rPr lang="en-US" altLang="de-DE" sz="1200" kern="0" dirty="0">
                <a:solidFill>
                  <a:prstClr val="black"/>
                </a:solidFill>
              </a:rPr>
              <a:t> feedback, RAN energy saving to support intent expectation satisfying user service experience and radio network intent expectation for user service level assurance.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r>
              <a:rPr lang="en-US" sz="1400" kern="0" dirty="0">
                <a:solidFill>
                  <a:prstClr val="black"/>
                </a:solidFill>
                <a:latin typeface="Calibri"/>
              </a:rPr>
              <a:t>:</a:t>
            </a:r>
            <a:endParaRPr lang="de-DE" sz="1400" kern="0" dirty="0">
              <a:solidFill>
                <a:prstClr val="black"/>
              </a:solidFill>
              <a:latin typeface="Calibri"/>
            </a:endParaRPr>
          </a:p>
          <a:p>
            <a:pPr marL="988459" lvl="1" indent="-378875" defTabSz="1219170">
              <a:spcBef>
                <a:spcPts val="0"/>
              </a:spcBef>
              <a:spcAft>
                <a:spcPts val="600"/>
              </a:spcAft>
              <a:defRPr/>
            </a:pPr>
            <a:r>
              <a:rPr lang="de-DE" altLang="zh-CN" sz="1200" dirty="0"/>
              <a:t>not identified yet</a:t>
            </a:r>
            <a:endParaRPr lang="en-US" sz="12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200" kern="0" dirty="0">
                <a:solidFill>
                  <a:prstClr val="black"/>
                </a:solidFill>
              </a:rPr>
              <a:t>Conclusions and recommendations for the issues without conclusion</a:t>
            </a: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3260651"/>
            <a:ext cx="5634679" cy="273186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988459" lvl="1" indent="-378875" defTabSz="1219170">
              <a:defRPr/>
            </a:pPr>
            <a:r>
              <a:rPr lang="en-US" altLang="zh-CN" sz="1200" kern="0" dirty="0">
                <a:solidFill>
                  <a:prstClr val="black"/>
                </a:solidFill>
              </a:rPr>
              <a:t>The group has been discussing various proposals for network slice use cases and intent driven management solutions including discussion papers on requirements and network slice intent, intent driven management for network slicing identifying gaps, furthermore a potential solution for delivery of network slice has been agreed.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altLang="zh-CN" sz="1200" dirty="0"/>
              <a:t>None identified so far</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3153929903"/>
              </p:ext>
            </p:extLst>
          </p:nvPr>
        </p:nvGraphicFramePr>
        <p:xfrm>
          <a:off x="256800" y="1048744"/>
          <a:ext cx="11528797" cy="2130096"/>
        </p:xfrm>
        <a:graphic>
          <a:graphicData uri="http://schemas.openxmlformats.org/drawingml/2006/table">
            <a:tbl>
              <a:tblPr firstRow="1" firstCol="1" bandRow="1">
                <a:tableStyleId>{F5AB1C69-6EDB-4FF4-983F-18BD219EF322}</a:tableStyleId>
              </a:tblPr>
              <a:tblGrid>
                <a:gridCol w="517678">
                  <a:extLst>
                    <a:ext uri="{9D8B030D-6E8A-4147-A177-3AD203B41FA5}">
                      <a16:colId xmlns:a16="http://schemas.microsoft.com/office/drawing/2014/main" val="20000"/>
                    </a:ext>
                  </a:extLst>
                </a:gridCol>
                <a:gridCol w="2662344">
                  <a:extLst>
                    <a:ext uri="{9D8B030D-6E8A-4147-A177-3AD203B41FA5}">
                      <a16:colId xmlns:a16="http://schemas.microsoft.com/office/drawing/2014/main" val="20001"/>
                    </a:ext>
                  </a:extLst>
                </a:gridCol>
                <a:gridCol w="688520">
                  <a:extLst>
                    <a:ext uri="{9D8B030D-6E8A-4147-A177-3AD203B41FA5}">
                      <a16:colId xmlns:a16="http://schemas.microsoft.com/office/drawing/2014/main" val="20002"/>
                    </a:ext>
                  </a:extLst>
                </a:gridCol>
                <a:gridCol w="803085">
                  <a:extLst>
                    <a:ext uri="{9D8B030D-6E8A-4147-A177-3AD203B41FA5}">
                      <a16:colId xmlns:a16="http://schemas.microsoft.com/office/drawing/2014/main" val="20005"/>
                    </a:ext>
                  </a:extLst>
                </a:gridCol>
                <a:gridCol w="406101">
                  <a:extLst>
                    <a:ext uri="{9D8B030D-6E8A-4147-A177-3AD203B41FA5}">
                      <a16:colId xmlns:a16="http://schemas.microsoft.com/office/drawing/2014/main" val="20006"/>
                    </a:ext>
                  </a:extLst>
                </a:gridCol>
                <a:gridCol w="606799">
                  <a:extLst>
                    <a:ext uri="{9D8B030D-6E8A-4147-A177-3AD203B41FA5}">
                      <a16:colId xmlns:a16="http://schemas.microsoft.com/office/drawing/2014/main" val="811818362"/>
                    </a:ext>
                  </a:extLst>
                </a:gridCol>
                <a:gridCol w="606799">
                  <a:extLst>
                    <a:ext uri="{9D8B030D-6E8A-4147-A177-3AD203B41FA5}">
                      <a16:colId xmlns:a16="http://schemas.microsoft.com/office/drawing/2014/main" val="20007"/>
                    </a:ext>
                  </a:extLst>
                </a:gridCol>
                <a:gridCol w="1237773">
                  <a:extLst>
                    <a:ext uri="{9D8B030D-6E8A-4147-A177-3AD203B41FA5}">
                      <a16:colId xmlns:a16="http://schemas.microsoft.com/office/drawing/2014/main" val="20008"/>
                    </a:ext>
                  </a:extLst>
                </a:gridCol>
                <a:gridCol w="1085930">
                  <a:extLst>
                    <a:ext uri="{9D8B030D-6E8A-4147-A177-3AD203B41FA5}">
                      <a16:colId xmlns:a16="http://schemas.microsoft.com/office/drawing/2014/main" val="20009"/>
                    </a:ext>
                  </a:extLst>
                </a:gridCol>
                <a:gridCol w="1001749">
                  <a:extLst>
                    <a:ext uri="{9D8B030D-6E8A-4147-A177-3AD203B41FA5}">
                      <a16:colId xmlns:a16="http://schemas.microsoft.com/office/drawing/2014/main" val="20010"/>
                    </a:ext>
                  </a:extLst>
                </a:gridCol>
                <a:gridCol w="1001749">
                  <a:extLst>
                    <a:ext uri="{9D8B030D-6E8A-4147-A177-3AD203B41FA5}">
                      <a16:colId xmlns:a16="http://schemas.microsoft.com/office/drawing/2014/main" val="20012"/>
                    </a:ext>
                  </a:extLst>
                </a:gridCol>
                <a:gridCol w="910270">
                  <a:extLst>
                    <a:ext uri="{9D8B030D-6E8A-4147-A177-3AD203B41FA5}">
                      <a16:colId xmlns:a16="http://schemas.microsoft.com/office/drawing/2014/main" val="20013"/>
                    </a:ext>
                  </a:extLst>
                </a:gridCol>
              </a:tblGrid>
              <a:tr h="236724">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88365">
                <a:tc>
                  <a:txBody>
                    <a:bodyPr/>
                    <a:lstStyle/>
                    <a:p>
                      <a:pPr algn="ctr" fontAlgn="t"/>
                      <a:r>
                        <a:rPr lang="en-US" sz="1000" b="0" i="0" u="none" strike="noStrike" dirty="0">
                          <a:solidFill>
                            <a:srgbClr val="000000"/>
                          </a:solidFill>
                          <a:effectLst/>
                          <a:latin typeface="+mn-lt"/>
                        </a:rPr>
                        <a:t>940046</a:t>
                      </a:r>
                    </a:p>
                  </a:txBody>
                  <a:tcPr marL="6350" marR="6350" marT="6350" marB="0"/>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 (Dec. 2022) </a:t>
                      </a:r>
                      <a:r>
                        <a:rPr lang="en-US" altLang="zh-CN" sz="1000" b="0" kern="1200" dirty="0">
                          <a:solidFill>
                            <a:schemeClr val="tx1"/>
                          </a:solidFill>
                          <a:effectLst/>
                          <a:latin typeface="+mn-lt"/>
                          <a:ea typeface="+mn-ea"/>
                          <a:cs typeface="Arial" panose="020B0604020202020204" pitchFamily="34" charset="0"/>
                        </a:rPr>
                        <a:t>-&gt; </a:t>
                      </a:r>
                      <a:r>
                        <a:rPr lang="en-US" altLang="zh-CN" sz="1000" b="1" kern="1200" dirty="0">
                          <a:solidFill>
                            <a:srgbClr val="0000FF"/>
                          </a:solidFill>
                          <a:effectLst/>
                          <a:latin typeface="+mn-lt"/>
                          <a:ea typeface="+mn-ea"/>
                          <a:cs typeface="Arial" panose="020B0604020202020204" pitchFamily="34" charset="0"/>
                        </a:rPr>
                        <a:t>SA#99 (Mar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-&gt;80%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28.912</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98354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 (Dec. 2022) </a:t>
                      </a:r>
                      <a:r>
                        <a:rPr lang="fr-FR" altLang="zh-CN" sz="1000" kern="1200" dirty="0">
                          <a:solidFill>
                            <a:srgbClr val="000000"/>
                          </a:solidFill>
                          <a:effectLst/>
                          <a:latin typeface="+mn-lt"/>
                          <a:ea typeface="+mn-ea"/>
                          <a:cs typeface="Arial" panose="020B0604020202020204" pitchFamily="34" charset="0"/>
                        </a:rPr>
                        <a:t>-&gt; </a:t>
                      </a:r>
                      <a:r>
                        <a:rPr lang="fr-FR" altLang="zh-CN" sz="1000" b="1" kern="1200" dirty="0">
                          <a:solidFill>
                            <a:srgbClr val="000000"/>
                          </a:solidFill>
                          <a:effectLst/>
                          <a:latin typeface="+mn-lt"/>
                          <a:ea typeface="+mn-ea"/>
                          <a:cs typeface="Arial" panose="020B0604020202020204" pitchFamily="34" charset="0"/>
                        </a:rPr>
                        <a:t> </a:t>
                      </a:r>
                      <a:r>
                        <a:rPr lang="fr-FR" altLang="zh-CN" sz="1000" b="1" kern="1200" dirty="0">
                          <a:solidFill>
                            <a:srgbClr val="0000FF"/>
                          </a:solidFill>
                          <a:effectLst/>
                          <a:latin typeface="+mn-lt"/>
                          <a:ea typeface="+mn-ea"/>
                          <a:cs typeface="Arial" panose="020B0604020202020204" pitchFamily="34" charset="0"/>
                        </a:rPr>
                        <a:t>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0-&gt;10-&gt;20-&gt;35-&gt;40-&gt;50%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40678" y="2502777"/>
            <a:ext cx="7237045" cy="44848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200" kern="0" dirty="0">
                <a:solidFill>
                  <a:prstClr val="black"/>
                </a:solidFill>
              </a:rPr>
              <a:t>Productive meeting with agreement on a batch of use cases and solutions led the study to a milestone of sending to SA#98e for information. The agreed use cases and/or solutions are related to:</a:t>
            </a:r>
          </a:p>
          <a:p>
            <a:pPr marL="1255173" lvl="2" indent="-455073" defTabSz="1219170">
              <a:spcBef>
                <a:spcPts val="0"/>
              </a:spcBef>
              <a:spcAft>
                <a:spcPts val="0"/>
              </a:spcAft>
              <a:defRPr/>
            </a:pPr>
            <a:r>
              <a:rPr lang="en-US" altLang="de-DE" sz="1000" kern="0" dirty="0">
                <a:solidFill>
                  <a:prstClr val="black"/>
                </a:solidFill>
              </a:rPr>
              <a:t>AI/ML performance evaluation for ML training, testing and AI/ML inference;</a:t>
            </a:r>
          </a:p>
          <a:p>
            <a:pPr marL="1255173" lvl="2" indent="-455073" defTabSz="1219170">
              <a:spcBef>
                <a:spcPts val="0"/>
              </a:spcBef>
              <a:spcAft>
                <a:spcPts val="0"/>
              </a:spcAft>
              <a:defRPr/>
            </a:pPr>
            <a:r>
              <a:rPr lang="en-US" altLang="de-DE" sz="1000" kern="0" dirty="0">
                <a:solidFill>
                  <a:prstClr val="black"/>
                </a:solidFill>
              </a:rPr>
              <a:t>AI/ML configuration (including activation) for ML training, testing and AI/ML inference;</a:t>
            </a:r>
          </a:p>
          <a:p>
            <a:pPr marL="1255173" lvl="2" indent="-455073" defTabSz="1219170">
              <a:spcBef>
                <a:spcPts val="0"/>
              </a:spcBef>
              <a:spcAft>
                <a:spcPts val="0"/>
              </a:spcAft>
              <a:defRPr/>
            </a:pPr>
            <a:r>
              <a:rPr lang="en-US" altLang="de-DE" sz="1000" kern="0" dirty="0">
                <a:solidFill>
                  <a:prstClr val="black"/>
                </a:solidFill>
              </a:rPr>
              <a:t>ML entity loading;</a:t>
            </a:r>
          </a:p>
          <a:p>
            <a:pPr marL="1255173" lvl="2" indent="-455073" defTabSz="1219170">
              <a:spcBef>
                <a:spcPts val="0"/>
              </a:spcBef>
              <a:spcAft>
                <a:spcPts val="0"/>
              </a:spcAft>
              <a:defRPr/>
            </a:pPr>
            <a:r>
              <a:rPr lang="en-US" altLang="de-DE" sz="1000" kern="0" dirty="0">
                <a:solidFill>
                  <a:prstClr val="black"/>
                </a:solidFill>
              </a:rPr>
              <a:t>Online ML entity testing;</a:t>
            </a:r>
          </a:p>
          <a:p>
            <a:pPr marL="1255173" lvl="2" indent="-455073" defTabSz="1219170">
              <a:spcBef>
                <a:spcPts val="0"/>
              </a:spcBef>
              <a:spcAft>
                <a:spcPts val="0"/>
              </a:spcAft>
              <a:defRPr/>
            </a:pPr>
            <a:r>
              <a:rPr lang="en-US" altLang="de-DE" sz="1000" kern="0" dirty="0">
                <a:solidFill>
                  <a:prstClr val="black"/>
                </a:solidFill>
              </a:rPr>
              <a:t>AI/ML inference emulation, and inference history request and control ;</a:t>
            </a:r>
          </a:p>
          <a:p>
            <a:pPr marL="1255173" lvl="2" indent="-455073" defTabSz="1219170">
              <a:spcBef>
                <a:spcPts val="0"/>
              </a:spcBef>
              <a:spcAft>
                <a:spcPts val="0"/>
              </a:spcAft>
              <a:defRPr/>
            </a:pPr>
            <a:r>
              <a:rPr lang="en-US" altLang="de-DE" sz="1000" kern="0" dirty="0">
                <a:solidFill>
                  <a:prstClr val="black"/>
                </a:solidFill>
              </a:rPr>
              <a:t>Data and efficiency for ML training;</a:t>
            </a:r>
          </a:p>
          <a:p>
            <a:pPr marL="1255173" lvl="2" indent="-455073" defTabSz="1219170">
              <a:spcBef>
                <a:spcPts val="0"/>
              </a:spcBef>
              <a:spcAft>
                <a:spcPts val="0"/>
              </a:spcAft>
              <a:defRPr/>
            </a:pPr>
            <a:r>
              <a:rPr lang="en-US" altLang="de-DE" sz="1000" kern="0" dirty="0">
                <a:solidFill>
                  <a:prstClr val="black"/>
                </a:solidFill>
              </a:rPr>
              <a:t>ML re-training and joint training;</a:t>
            </a:r>
          </a:p>
          <a:p>
            <a:pPr marL="1255173" lvl="2" indent="-455073" defTabSz="1219170">
              <a:spcBef>
                <a:spcPts val="0"/>
              </a:spcBef>
              <a:spcAft>
                <a:spcPts val="0"/>
              </a:spcAft>
              <a:defRPr/>
            </a:pPr>
            <a:r>
              <a:rPr lang="en-US" altLang="de-DE" sz="1000" kern="0" dirty="0">
                <a:solidFill>
                  <a:prstClr val="black"/>
                </a:solidFill>
              </a:rPr>
              <a:t>Abstract AI/ML Behavior;</a:t>
            </a:r>
          </a:p>
          <a:p>
            <a:pPr marL="1255173" lvl="2" indent="-455073" defTabSz="1219170">
              <a:spcBef>
                <a:spcPts val="0"/>
              </a:spcBef>
              <a:spcAft>
                <a:spcPts val="0"/>
              </a:spcAft>
              <a:defRPr/>
            </a:pPr>
            <a:r>
              <a:rPr lang="en-US" altLang="de-DE" sz="1000" kern="0" dirty="0">
                <a:solidFill>
                  <a:prstClr val="black"/>
                </a:solidFill>
              </a:rPr>
              <a:t>Mobility of AI/ML Context;</a:t>
            </a:r>
          </a:p>
          <a:p>
            <a:pPr marL="1255173" lvl="2" indent="-455073" defTabSz="1219170">
              <a:spcBef>
                <a:spcPts val="0"/>
              </a:spcBef>
              <a:spcAft>
                <a:spcPts val="0"/>
              </a:spcAft>
              <a:defRPr/>
            </a:pPr>
            <a:r>
              <a:rPr lang="en-US" altLang="de-DE" sz="1000" kern="0" dirty="0">
                <a:solidFill>
                  <a:prstClr val="black"/>
                </a:solidFill>
              </a:rPr>
              <a:t>Orchestrating AIML inference.</a:t>
            </a:r>
          </a:p>
          <a:p>
            <a:pPr marL="855123" lvl="1" indent="-455073" defTabSz="1219170">
              <a:spcBef>
                <a:spcPts val="0"/>
              </a:spcBef>
              <a:spcAft>
                <a:spcPts val="0"/>
              </a:spcAft>
              <a:defRPr/>
            </a:pPr>
            <a:r>
              <a:rPr lang="en-US" altLang="de-DE" sz="1200" kern="0" dirty="0">
                <a:solidFill>
                  <a:prstClr val="black"/>
                </a:solidFill>
              </a:rPr>
              <a:t>The meeting also agreed the terminology alignment, and editorial clarification and clean-up.</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RAN3 on RAN intelligence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Complete the study in March 2023 and start the normative work in Rel-18.</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283752" y="2510592"/>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781034" lvl="1" indent="-171450" defTabSz="1219170">
              <a:spcBef>
                <a:spcPts val="0"/>
              </a:spcBef>
              <a:spcAft>
                <a:spcPts val="600"/>
              </a:spcAft>
              <a:defRPr/>
            </a:pPr>
            <a:r>
              <a:rPr lang="en-US" altLang="zh-CN" sz="1200" kern="0" dirty="0">
                <a:solidFill>
                  <a:prstClr val="black"/>
                </a:solidFill>
              </a:rPr>
              <a:t>8 </a:t>
            </a:r>
            <a:r>
              <a:rPr lang="en-US" altLang="zh-CN" sz="1200" kern="0" dirty="0" err="1">
                <a:solidFill>
                  <a:prstClr val="black"/>
                </a:solidFill>
              </a:rPr>
              <a:t>TDocs</a:t>
            </a:r>
            <a:r>
              <a:rPr lang="en-US" altLang="zh-CN" sz="1200" kern="0" dirty="0">
                <a:solidFill>
                  <a:prstClr val="black"/>
                </a:solidFill>
              </a:rPr>
              <a:t> were approved </a:t>
            </a:r>
          </a:p>
          <a:p>
            <a:pPr marL="781034" lvl="1" indent="-171450" defTabSz="1219170">
              <a:spcBef>
                <a:spcPts val="0"/>
              </a:spcBef>
              <a:spcAft>
                <a:spcPts val="600"/>
              </a:spcAft>
              <a:defRPr/>
            </a:pPr>
            <a:r>
              <a:rPr lang="en-US" altLang="zh-CN" sz="1200" kern="0" dirty="0">
                <a:solidFill>
                  <a:prstClr val="black"/>
                </a:solidFill>
              </a:rPr>
              <a:t>KI#1, KI#2, KI#5, KI#6 were evaluated and conclusions can be made.</a:t>
            </a:r>
          </a:p>
          <a:p>
            <a:pPr marL="781034" lvl="1" indent="-171450" defTabSz="1219170">
              <a:spcBef>
                <a:spcPts val="0"/>
              </a:spcBef>
              <a:spcAft>
                <a:spcPts val="600"/>
              </a:spcAft>
              <a:defRPr/>
            </a:pPr>
            <a:r>
              <a:rPr lang="en-US" altLang="zh-CN" sz="1200" kern="0" dirty="0">
                <a:solidFill>
                  <a:prstClr val="black"/>
                </a:solidFill>
              </a:rPr>
              <a:t>KI#3: evaluation started, one more solution accepted and needs evaluation.</a:t>
            </a:r>
          </a:p>
          <a:p>
            <a:pPr marL="781034" lvl="1" indent="-171450" defTabSz="1219170">
              <a:spcBef>
                <a:spcPts val="0"/>
              </a:spcBef>
              <a:spcAft>
                <a:spcPts val="600"/>
              </a:spcAft>
              <a:defRPr/>
            </a:pPr>
            <a:r>
              <a:rPr lang="en-US" altLang="zh-CN" sz="1200" kern="0" dirty="0">
                <a:solidFill>
                  <a:prstClr val="black"/>
                </a:solidFill>
              </a:rPr>
              <a:t>KI#7: 2 potential solutions have been discussed and approved. Evaluation hasn't started.</a:t>
            </a:r>
          </a:p>
          <a:p>
            <a:pPr marL="781034" lvl="1" indent="-171450" defTabSz="1219170">
              <a:spcBef>
                <a:spcPts val="0"/>
              </a:spcBef>
              <a:spcAft>
                <a:spcPts val="600"/>
              </a:spcAft>
              <a:defRPr/>
            </a:pPr>
            <a:r>
              <a:rPr lang="en-US" altLang="zh-CN" sz="1200" kern="0" dirty="0">
                <a:solidFill>
                  <a:prstClr val="black"/>
                </a:solidFill>
              </a:rPr>
              <a:t>KI#4: Evaluation hasn't started</a:t>
            </a:r>
            <a:r>
              <a:rPr lang="en-US" altLang="zh-CN" sz="1100" kern="0" dirty="0">
                <a:solidFill>
                  <a:prstClr val="black"/>
                </a:solidFill>
              </a:rPr>
              <a:t>.</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p>
          <a:p>
            <a:pPr marL="781034" lvl="1" indent="-171450" defTabSz="1219170">
              <a:spcBef>
                <a:spcPts val="0"/>
              </a:spcBef>
              <a:spcAft>
                <a:spcPts val="600"/>
              </a:spcAft>
              <a:defRPr/>
            </a:pPr>
            <a:r>
              <a:rPr lang="en-US" sz="1200" kern="0" dirty="0">
                <a:solidFill>
                  <a:prstClr val="black"/>
                </a:solidFill>
              </a:rPr>
              <a:t>Start/Continue evaluation of KI#3, KI#4, KI#7</a:t>
            </a:r>
          </a:p>
          <a:p>
            <a:pPr marL="781034" lvl="1" indent="-171450" defTabSz="1219170">
              <a:spcBef>
                <a:spcPts val="0"/>
              </a:spcBef>
              <a:spcAft>
                <a:spcPts val="600"/>
              </a:spcAft>
              <a:defRPr/>
            </a:pPr>
            <a:r>
              <a:rPr lang="en-US" sz="1200" kern="0" dirty="0">
                <a:solidFill>
                  <a:prstClr val="black"/>
                </a:solidFill>
              </a:rPr>
              <a:t>Try to make conclusion of remaining KIs</a:t>
            </a:r>
          </a:p>
        </p:txBody>
      </p:sp>
      <p:graphicFrame>
        <p:nvGraphicFramePr>
          <p:cNvPr id="2" name="表格 1"/>
          <p:cNvGraphicFramePr>
            <a:graphicFrameLocks noGrp="1"/>
          </p:cNvGraphicFramePr>
          <p:nvPr/>
        </p:nvGraphicFramePr>
        <p:xfrm>
          <a:off x="196280" y="806373"/>
          <a:ext cx="11612767" cy="1647395"/>
        </p:xfrm>
        <a:graphic>
          <a:graphicData uri="http://schemas.openxmlformats.org/drawingml/2006/table">
            <a:tbl>
              <a:tblPr firstRow="1" firstCol="1" bandRow="1">
                <a:tableStyleId>{F5AB1C69-6EDB-4FF4-983F-18BD219EF322}</a:tableStyleId>
              </a:tblPr>
              <a:tblGrid>
                <a:gridCol w="521448">
                  <a:extLst>
                    <a:ext uri="{9D8B030D-6E8A-4147-A177-3AD203B41FA5}">
                      <a16:colId xmlns:a16="http://schemas.microsoft.com/office/drawing/2014/main" val="20000"/>
                    </a:ext>
                  </a:extLst>
                </a:gridCol>
                <a:gridCol w="2681735">
                  <a:extLst>
                    <a:ext uri="{9D8B030D-6E8A-4147-A177-3AD203B41FA5}">
                      <a16:colId xmlns:a16="http://schemas.microsoft.com/office/drawing/2014/main" val="20001"/>
                    </a:ext>
                  </a:extLst>
                </a:gridCol>
                <a:gridCol w="693535">
                  <a:extLst>
                    <a:ext uri="{9D8B030D-6E8A-4147-A177-3AD203B41FA5}">
                      <a16:colId xmlns:a16="http://schemas.microsoft.com/office/drawing/2014/main" val="20002"/>
                    </a:ext>
                  </a:extLst>
                </a:gridCol>
                <a:gridCol w="808934">
                  <a:extLst>
                    <a:ext uri="{9D8B030D-6E8A-4147-A177-3AD203B41FA5}">
                      <a16:colId xmlns:a16="http://schemas.microsoft.com/office/drawing/2014/main" val="20005"/>
                    </a:ext>
                  </a:extLst>
                </a:gridCol>
                <a:gridCol w="409059">
                  <a:extLst>
                    <a:ext uri="{9D8B030D-6E8A-4147-A177-3AD203B41FA5}">
                      <a16:colId xmlns:a16="http://schemas.microsoft.com/office/drawing/2014/main" val="20006"/>
                    </a:ext>
                  </a:extLst>
                </a:gridCol>
                <a:gridCol w="611219">
                  <a:extLst>
                    <a:ext uri="{9D8B030D-6E8A-4147-A177-3AD203B41FA5}">
                      <a16:colId xmlns:a16="http://schemas.microsoft.com/office/drawing/2014/main" val="1324243669"/>
                    </a:ext>
                  </a:extLst>
                </a:gridCol>
                <a:gridCol w="611219">
                  <a:extLst>
                    <a:ext uri="{9D8B030D-6E8A-4147-A177-3AD203B41FA5}">
                      <a16:colId xmlns:a16="http://schemas.microsoft.com/office/drawing/2014/main" val="20007"/>
                    </a:ext>
                  </a:extLst>
                </a:gridCol>
                <a:gridCol w="1246788">
                  <a:extLst>
                    <a:ext uri="{9D8B030D-6E8A-4147-A177-3AD203B41FA5}">
                      <a16:colId xmlns:a16="http://schemas.microsoft.com/office/drawing/2014/main" val="20008"/>
                    </a:ext>
                  </a:extLst>
                </a:gridCol>
                <a:gridCol w="1093840">
                  <a:extLst>
                    <a:ext uri="{9D8B030D-6E8A-4147-A177-3AD203B41FA5}">
                      <a16:colId xmlns:a16="http://schemas.microsoft.com/office/drawing/2014/main" val="20009"/>
                    </a:ext>
                  </a:extLst>
                </a:gridCol>
                <a:gridCol w="1009045">
                  <a:extLst>
                    <a:ext uri="{9D8B030D-6E8A-4147-A177-3AD203B41FA5}">
                      <a16:colId xmlns:a16="http://schemas.microsoft.com/office/drawing/2014/main" val="20010"/>
                    </a:ext>
                  </a:extLst>
                </a:gridCol>
                <a:gridCol w="1009045">
                  <a:extLst>
                    <a:ext uri="{9D8B030D-6E8A-4147-A177-3AD203B41FA5}">
                      <a16:colId xmlns:a16="http://schemas.microsoft.com/office/drawing/2014/main" val="20012"/>
                    </a:ext>
                  </a:extLst>
                </a:gridCol>
                <a:gridCol w="916900">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50" b="0" i="0" u="none" strike="noStrike" dirty="0">
                          <a:solidFill>
                            <a:srgbClr val="000000"/>
                          </a:solidFill>
                          <a:effectLst/>
                          <a:latin typeface="+mn-lt"/>
                        </a:rPr>
                        <a:t>940039</a:t>
                      </a:r>
                    </a:p>
                  </a:txBody>
                  <a:tcPr marL="6350" marR="6350" marT="6350" marB="0"/>
                </a:tc>
                <a:tc>
                  <a:txBody>
                    <a:bodyPr/>
                    <a:lstStyle/>
                    <a:p>
                      <a:pPr algn="l" fontAlgn="t"/>
                      <a:r>
                        <a:rPr lang="en-US" sz="105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5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Mar 2023 (SA#99)</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宋体" panose="02010600030101010101" pitchFamily="2" charset="-122"/>
                          <a:cs typeface="Arial" panose="020B0604020202020204" pitchFamily="34" charset="0"/>
                        </a:rPr>
                        <a:t>SA#98(Dec 2022)</a:t>
                      </a:r>
                      <a:r>
                        <a:rPr lang="en-US" altLang="zh-CN" sz="1050" b="0" kern="1200" dirty="0">
                          <a:solidFill>
                            <a:srgbClr val="000000"/>
                          </a:solidFill>
                          <a:effectLst/>
                          <a:latin typeface="+mn-lt"/>
                          <a:ea typeface="+mn-ea"/>
                          <a:cs typeface="Arial" panose="020B0604020202020204" pitchFamily="34" charset="0"/>
                        </a:rPr>
                        <a:t> -&gt; </a:t>
                      </a:r>
                      <a:r>
                        <a:rPr lang="en-US" altLang="zh-CN" sz="1050" b="1" kern="1200" dirty="0">
                          <a:solidFill>
                            <a:srgbClr val="0000FF"/>
                          </a:solidFill>
                          <a:effectLst/>
                          <a:latin typeface="+mn-lt"/>
                          <a:ea typeface="+mn-ea"/>
                          <a:cs typeface="Arial" panose="020B0604020202020204" pitchFamily="34" charset="0"/>
                        </a:rPr>
                        <a:t>SA#99 (Mar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5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 </a:t>
                      </a:r>
                      <a:r>
                        <a:rPr lang="en-US" altLang="zh-CN" sz="1050" kern="1200" dirty="0">
                          <a:solidFill>
                            <a:srgbClr val="000000"/>
                          </a:solidFill>
                          <a:effectLst/>
                          <a:latin typeface="+mn-lt"/>
                          <a:ea typeface="+mn-ea"/>
                          <a:cs typeface="Arial" panose="020B0604020202020204" pitchFamily="34" charset="0"/>
                        </a:rPr>
                        <a:t>0-&gt;5-&gt;</a:t>
                      </a:r>
                      <a:r>
                        <a:rPr lang="en-US" altLang="zh-CN" sz="1050" kern="1200" dirty="0">
                          <a:solidFill>
                            <a:srgbClr val="000000"/>
                          </a:solidFill>
                          <a:effectLst/>
                          <a:latin typeface="+mn-lt"/>
                          <a:ea typeface="宋体" panose="02010600030101010101" pitchFamily="2" charset="-122"/>
                          <a:cs typeface="Arial" panose="020B0604020202020204" pitchFamily="34" charset="0"/>
                        </a:rPr>
                        <a:t>30-&gt;60-&gt; 65-&gt;75%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50" kern="1200" dirty="0">
                          <a:solidFill>
                            <a:srgbClr val="000000"/>
                          </a:solidFill>
                          <a:effectLst/>
                          <a:latin typeface="+mn-lt"/>
                          <a:ea typeface="宋体" panose="02010600030101010101" pitchFamily="2" charset="-122"/>
                          <a:cs typeface="Arial" panose="020B0604020202020204" pitchFamily="34" charset="0"/>
                        </a:rPr>
                        <a:t>28.864</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China Telecom</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en-US" altLang="de-DE" sz="1400" kern="0" dirty="0">
                <a:solidFill>
                  <a:prstClr val="black"/>
                </a:solidFill>
              </a:rPr>
              <a:t>The following aspects were discussed and noted in SA5#146:</a:t>
            </a:r>
          </a:p>
          <a:p>
            <a:pPr marL="855123" lvl="1" indent="-455073" defTabSz="1219170">
              <a:spcBef>
                <a:spcPts val="0"/>
              </a:spcBef>
              <a:spcAft>
                <a:spcPts val="0"/>
              </a:spcAft>
              <a:defRPr/>
            </a:pPr>
            <a:r>
              <a:rPr lang="en-US" altLang="de-DE" sz="1400" kern="0" dirty="0">
                <a:solidFill>
                  <a:prstClr val="black"/>
                </a:solidFill>
              </a:rPr>
              <a:t>Basic concepts (S5-226214-&gt;S5-226946, S5-226633-&gt;S5-226947) and management capabilities (S5-226215-&gt;S5-226992);</a:t>
            </a:r>
          </a:p>
          <a:p>
            <a:pPr marL="855123" lvl="1" indent="-455073" defTabSz="1219170">
              <a:spcBef>
                <a:spcPts val="0"/>
              </a:spcBef>
              <a:spcAft>
                <a:spcPts val="0"/>
              </a:spcAft>
              <a:defRPr/>
            </a:pPr>
            <a:r>
              <a:rPr lang="en-US" altLang="de-DE" sz="1400" kern="0" dirty="0">
                <a:solidFill>
                  <a:prstClr val="black"/>
                </a:solidFill>
              </a:rPr>
              <a:t>Description of basic management framework (S5-226216-&gt;S5-226993) and interface (S5-226217-&gt; S5-226994).</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Start functional requirements study after concept analysis.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3" y="2513578"/>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400050" lvl="1" indent="0" defTabSz="1219170">
              <a:spcBef>
                <a:spcPts val="0"/>
              </a:spcBef>
              <a:spcAft>
                <a:spcPts val="0"/>
              </a:spcAft>
              <a:buNone/>
              <a:defRPr/>
            </a:pPr>
            <a:r>
              <a:rPr lang="en-US" altLang="zh-CN" sz="1400" kern="0" dirty="0">
                <a:solidFill>
                  <a:prstClr val="black"/>
                </a:solidFill>
              </a:rPr>
              <a:t>The group agreed the following </a:t>
            </a:r>
            <a:r>
              <a:rPr lang="en-US" altLang="zh-CN" sz="1400" kern="0" dirty="0" err="1">
                <a:solidFill>
                  <a:prstClr val="black"/>
                </a:solidFill>
              </a:rPr>
              <a:t>pCRs</a:t>
            </a:r>
            <a:r>
              <a:rPr lang="en-US" altLang="zh-CN" sz="1400" kern="0" dirty="0">
                <a:solidFill>
                  <a:prstClr val="black"/>
                </a:solidFill>
              </a:rPr>
              <a:t>:</a:t>
            </a:r>
          </a:p>
          <a:p>
            <a:pPr marL="855123" lvl="1" indent="-455073" defTabSz="1219170">
              <a:spcBef>
                <a:spcPts val="0"/>
              </a:spcBef>
              <a:spcAft>
                <a:spcPts val="0"/>
              </a:spcAft>
              <a:defRPr/>
            </a:pPr>
            <a:r>
              <a:rPr lang="en-US" altLang="zh-CN" sz="1400" kern="0" dirty="0">
                <a:solidFill>
                  <a:prstClr val="black"/>
                </a:solidFill>
              </a:rPr>
              <a:t>Concept</a:t>
            </a:r>
          </a:p>
          <a:p>
            <a:pPr marL="855123" lvl="1" indent="-455073" defTabSz="1219170">
              <a:spcBef>
                <a:spcPts val="0"/>
              </a:spcBef>
              <a:spcAft>
                <a:spcPts val="0"/>
              </a:spcAft>
              <a:defRPr/>
            </a:pPr>
            <a:r>
              <a:rPr lang="en-US" altLang="zh-CN" sz="1400" kern="0" dirty="0">
                <a:solidFill>
                  <a:prstClr val="black"/>
                </a:solidFill>
              </a:rPr>
              <a:t>3 use cases of MRO, LBO, and NES</a:t>
            </a:r>
          </a:p>
          <a:p>
            <a:pPr marL="855123" lvl="1" indent="-455073" defTabSz="1219170">
              <a:spcBef>
                <a:spcPts val="0"/>
              </a:spcBef>
              <a:spcAft>
                <a:spcPts val="0"/>
              </a:spcAft>
              <a:defRPr/>
            </a:pPr>
            <a:r>
              <a:rPr lang="en-US" altLang="zh-CN" sz="1400" kern="0" dirty="0">
                <a:solidFill>
                  <a:prstClr val="black"/>
                </a:solidFill>
              </a:rPr>
              <a:t>Potential solutions</a:t>
            </a:r>
          </a:p>
          <a:p>
            <a:pPr marL="855123" lvl="1" indent="-455073" defTabSz="1219170">
              <a:spcBef>
                <a:spcPts val="0"/>
              </a:spcBef>
              <a:spcAft>
                <a:spcPts val="0"/>
              </a:spcAft>
              <a:defRPr/>
            </a:pPr>
            <a:r>
              <a:rPr lang="en-US" altLang="zh-CN" sz="1400" kern="0" dirty="0">
                <a:solidFill>
                  <a:prstClr val="black"/>
                </a:solidFill>
              </a:rPr>
              <a:t>Conclusions and recommendations</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400" kern="0" dirty="0">
                <a:solidFill>
                  <a:prstClr val="black"/>
                </a:solidFill>
              </a:rPr>
              <a:t>Has dependency on RAN3’s Rel. 18 WI RP-213602 “New WI: Artificial Intelligence (AI)/Machine Learning (ML) for NG-RAN”</a:t>
            </a:r>
          </a:p>
          <a:p>
            <a:pPr marL="455073" indent="-455073" defTabSz="1219170">
              <a:spcBef>
                <a:spcPts val="0"/>
              </a:spcBef>
              <a:spcAft>
                <a:spcPts val="0"/>
              </a:spcAft>
              <a:defRPr/>
            </a:pPr>
            <a:r>
              <a:rPr lang="de-DE" sz="1600" kern="0" dirty="0">
                <a:solidFill>
                  <a:prstClr val="black"/>
                </a:solidFill>
                <a:latin typeface="Calibri"/>
              </a:rPr>
              <a:t>Next steps:</a:t>
            </a:r>
            <a:endParaRPr lang="de-DE" sz="2000" kern="0" dirty="0">
              <a:solidFill>
                <a:prstClr val="black"/>
              </a:solidFill>
              <a:latin typeface="Calibri"/>
            </a:endParaRPr>
          </a:p>
          <a:p>
            <a:pPr marL="855123" lvl="1" indent="-455073" defTabSz="1219170">
              <a:spcBef>
                <a:spcPts val="0"/>
              </a:spcBef>
              <a:spcAft>
                <a:spcPts val="0"/>
              </a:spcAft>
              <a:defRPr/>
            </a:pPr>
            <a:r>
              <a:rPr lang="en-US" sz="1400" kern="0" dirty="0">
                <a:solidFill>
                  <a:prstClr val="black"/>
                </a:solidFill>
              </a:rPr>
              <a:t>Start the normative works</a:t>
            </a:r>
          </a:p>
        </p:txBody>
      </p:sp>
      <p:graphicFrame>
        <p:nvGraphicFramePr>
          <p:cNvPr id="2" name="表格 1"/>
          <p:cNvGraphicFramePr>
            <a:graphicFrameLocks noGrp="1"/>
          </p:cNvGraphicFramePr>
          <p:nvPr>
            <p:extLst>
              <p:ext uri="{D42A27DB-BD31-4B8C-83A1-F6EECF244321}">
                <p14:modId xmlns:p14="http://schemas.microsoft.com/office/powerpoint/2010/main" val="3475724402"/>
              </p:ext>
            </p:extLst>
          </p:nvPr>
        </p:nvGraphicFramePr>
        <p:xfrm>
          <a:off x="164754" y="1252815"/>
          <a:ext cx="11747157" cy="1102311"/>
        </p:xfrm>
        <a:graphic>
          <a:graphicData uri="http://schemas.openxmlformats.org/drawingml/2006/table">
            <a:tbl>
              <a:tblPr firstRow="1" firstCol="1" bandRow="1">
                <a:tableStyleId>{F5AB1C69-6EDB-4FF4-983F-18BD219EF322}</a:tableStyleId>
              </a:tblPr>
              <a:tblGrid>
                <a:gridCol w="527482">
                  <a:extLst>
                    <a:ext uri="{9D8B030D-6E8A-4147-A177-3AD203B41FA5}">
                      <a16:colId xmlns:a16="http://schemas.microsoft.com/office/drawing/2014/main" val="20000"/>
                    </a:ext>
                  </a:extLst>
                </a:gridCol>
                <a:gridCol w="2712770">
                  <a:extLst>
                    <a:ext uri="{9D8B030D-6E8A-4147-A177-3AD203B41FA5}">
                      <a16:colId xmlns:a16="http://schemas.microsoft.com/office/drawing/2014/main" val="20001"/>
                    </a:ext>
                  </a:extLst>
                </a:gridCol>
                <a:gridCol w="701561">
                  <a:extLst>
                    <a:ext uri="{9D8B030D-6E8A-4147-A177-3AD203B41FA5}">
                      <a16:colId xmlns:a16="http://schemas.microsoft.com/office/drawing/2014/main" val="20002"/>
                    </a:ext>
                  </a:extLst>
                </a:gridCol>
                <a:gridCol w="818296">
                  <a:extLst>
                    <a:ext uri="{9D8B030D-6E8A-4147-A177-3AD203B41FA5}">
                      <a16:colId xmlns:a16="http://schemas.microsoft.com/office/drawing/2014/main" val="20005"/>
                    </a:ext>
                  </a:extLst>
                </a:gridCol>
                <a:gridCol w="413793">
                  <a:extLst>
                    <a:ext uri="{9D8B030D-6E8A-4147-A177-3AD203B41FA5}">
                      <a16:colId xmlns:a16="http://schemas.microsoft.com/office/drawing/2014/main" val="20006"/>
                    </a:ext>
                  </a:extLst>
                </a:gridCol>
                <a:gridCol w="618292">
                  <a:extLst>
                    <a:ext uri="{9D8B030D-6E8A-4147-A177-3AD203B41FA5}">
                      <a16:colId xmlns:a16="http://schemas.microsoft.com/office/drawing/2014/main" val="2163327472"/>
                    </a:ext>
                  </a:extLst>
                </a:gridCol>
                <a:gridCol w="618292">
                  <a:extLst>
                    <a:ext uri="{9D8B030D-6E8A-4147-A177-3AD203B41FA5}">
                      <a16:colId xmlns:a16="http://schemas.microsoft.com/office/drawing/2014/main" val="20007"/>
                    </a:ext>
                  </a:extLst>
                </a:gridCol>
                <a:gridCol w="1261216">
                  <a:extLst>
                    <a:ext uri="{9D8B030D-6E8A-4147-A177-3AD203B41FA5}">
                      <a16:colId xmlns:a16="http://schemas.microsoft.com/office/drawing/2014/main" val="20008"/>
                    </a:ext>
                  </a:extLst>
                </a:gridCol>
                <a:gridCol w="1106498">
                  <a:extLst>
                    <a:ext uri="{9D8B030D-6E8A-4147-A177-3AD203B41FA5}">
                      <a16:colId xmlns:a16="http://schemas.microsoft.com/office/drawing/2014/main" val="20009"/>
                    </a:ext>
                  </a:extLst>
                </a:gridCol>
                <a:gridCol w="1020723">
                  <a:extLst>
                    <a:ext uri="{9D8B030D-6E8A-4147-A177-3AD203B41FA5}">
                      <a16:colId xmlns:a16="http://schemas.microsoft.com/office/drawing/2014/main" val="20010"/>
                    </a:ext>
                  </a:extLst>
                </a:gridCol>
                <a:gridCol w="1020723">
                  <a:extLst>
                    <a:ext uri="{9D8B030D-6E8A-4147-A177-3AD203B41FA5}">
                      <a16:colId xmlns:a16="http://schemas.microsoft.com/office/drawing/2014/main" val="20012"/>
                    </a:ext>
                  </a:extLst>
                </a:gridCol>
                <a:gridCol w="927511">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 (Mar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20%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endParaRPr lang="zh-CN" sz="9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00" b="0" i="0" u="none" strike="noStrike" dirty="0">
                          <a:solidFill>
                            <a:srgbClr val="000000"/>
                          </a:solidFill>
                          <a:effectLst/>
                          <a:latin typeface="+mn-lt"/>
                        </a:rPr>
                        <a:t>FS_MEDACO_RAN</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 (Dec.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 </a:t>
                      </a:r>
                      <a:r>
                        <a:rPr lang="en-US" altLang="zh-CN" sz="1000" kern="1200" dirty="0">
                          <a:solidFill>
                            <a:srgbClr val="000000"/>
                          </a:solidFill>
                          <a:effectLst/>
                          <a:latin typeface="+mn-lt"/>
                          <a:ea typeface="+mn-ea"/>
                          <a:cs typeface="Arial" panose="020B0604020202020204" pitchFamily="34" charset="0"/>
                        </a:rPr>
                        <a:t>China</a:t>
                      </a:r>
                      <a:r>
                        <a:rPr lang="zh-CN" altLang="en-US" sz="1000" kern="1200" dirty="0">
                          <a:solidFill>
                            <a:srgbClr val="000000"/>
                          </a:solidFill>
                          <a:effectLst/>
                          <a:latin typeface="+mn-lt"/>
                          <a:ea typeface="+mn-ea"/>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6456211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a:t>SA5 leadership</a:t>
            </a:r>
            <a:endParaRPr lang="en-GB" sz="4000" dirty="0"/>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995686258"/>
              </p:ext>
            </p:extLst>
          </p:nvPr>
        </p:nvGraphicFramePr>
        <p:xfrm>
          <a:off x="162799" y="698500"/>
          <a:ext cx="11740034" cy="5475803"/>
        </p:xfrm>
        <a:graphic>
          <a:graphicData uri="http://schemas.openxmlformats.org/drawingml/2006/table">
            <a:tbl>
              <a:tblPr firstRow="1" firstCol="1" bandRow="1">
                <a:tableStyleId>{F5AB1C69-6EDB-4FF4-983F-18BD219EF322}</a:tableStyleId>
              </a:tblPr>
              <a:tblGrid>
                <a:gridCol w="527163">
                  <a:extLst>
                    <a:ext uri="{9D8B030D-6E8A-4147-A177-3AD203B41FA5}">
                      <a16:colId xmlns:a16="http://schemas.microsoft.com/office/drawing/2014/main" val="20000"/>
                    </a:ext>
                  </a:extLst>
                </a:gridCol>
                <a:gridCol w="2711124">
                  <a:extLst>
                    <a:ext uri="{9D8B030D-6E8A-4147-A177-3AD203B41FA5}">
                      <a16:colId xmlns:a16="http://schemas.microsoft.com/office/drawing/2014/main" val="20001"/>
                    </a:ext>
                  </a:extLst>
                </a:gridCol>
                <a:gridCol w="701137">
                  <a:extLst>
                    <a:ext uri="{9D8B030D-6E8A-4147-A177-3AD203B41FA5}">
                      <a16:colId xmlns:a16="http://schemas.microsoft.com/office/drawing/2014/main" val="20002"/>
                    </a:ext>
                  </a:extLst>
                </a:gridCol>
                <a:gridCol w="817799">
                  <a:extLst>
                    <a:ext uri="{9D8B030D-6E8A-4147-A177-3AD203B41FA5}">
                      <a16:colId xmlns:a16="http://schemas.microsoft.com/office/drawing/2014/main" val="20005"/>
                    </a:ext>
                  </a:extLst>
                </a:gridCol>
                <a:gridCol w="413542">
                  <a:extLst>
                    <a:ext uri="{9D8B030D-6E8A-4147-A177-3AD203B41FA5}">
                      <a16:colId xmlns:a16="http://schemas.microsoft.com/office/drawing/2014/main" val="20006"/>
                    </a:ext>
                  </a:extLst>
                </a:gridCol>
                <a:gridCol w="617917">
                  <a:extLst>
                    <a:ext uri="{9D8B030D-6E8A-4147-A177-3AD203B41FA5}">
                      <a16:colId xmlns:a16="http://schemas.microsoft.com/office/drawing/2014/main" val="440287312"/>
                    </a:ext>
                  </a:extLst>
                </a:gridCol>
                <a:gridCol w="617917">
                  <a:extLst>
                    <a:ext uri="{9D8B030D-6E8A-4147-A177-3AD203B41FA5}">
                      <a16:colId xmlns:a16="http://schemas.microsoft.com/office/drawing/2014/main" val="20007"/>
                    </a:ext>
                  </a:extLst>
                </a:gridCol>
                <a:gridCol w="1260453">
                  <a:extLst>
                    <a:ext uri="{9D8B030D-6E8A-4147-A177-3AD203B41FA5}">
                      <a16:colId xmlns:a16="http://schemas.microsoft.com/office/drawing/2014/main" val="20008"/>
                    </a:ext>
                  </a:extLst>
                </a:gridCol>
                <a:gridCol w="1105828">
                  <a:extLst>
                    <a:ext uri="{9D8B030D-6E8A-4147-A177-3AD203B41FA5}">
                      <a16:colId xmlns:a16="http://schemas.microsoft.com/office/drawing/2014/main" val="20009"/>
                    </a:ext>
                  </a:extLst>
                </a:gridCol>
                <a:gridCol w="1020103">
                  <a:extLst>
                    <a:ext uri="{9D8B030D-6E8A-4147-A177-3AD203B41FA5}">
                      <a16:colId xmlns:a16="http://schemas.microsoft.com/office/drawing/2014/main" val="20010"/>
                    </a:ext>
                  </a:extLst>
                </a:gridCol>
                <a:gridCol w="1020103">
                  <a:extLst>
                    <a:ext uri="{9D8B030D-6E8A-4147-A177-3AD203B41FA5}">
                      <a16:colId xmlns:a16="http://schemas.microsoft.com/office/drawing/2014/main" val="20012"/>
                    </a:ext>
                  </a:extLst>
                </a:gridCol>
                <a:gridCol w="926948">
                  <a:extLst>
                    <a:ext uri="{9D8B030D-6E8A-4147-A177-3AD203B41FA5}">
                      <a16:colId xmlns:a16="http://schemas.microsoft.com/office/drawing/2014/main" val="20013"/>
                    </a:ext>
                  </a:extLst>
                </a:gridCol>
              </a:tblGrid>
              <a:tr h="314984">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54053">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80%</a:t>
                      </a:r>
                    </a:p>
                  </a:txBody>
                  <a:tcPr marL="36002" marR="36002" marT="0" marB="0"/>
                </a:tc>
                <a:tc>
                  <a:txBody>
                    <a:bodyPr/>
                    <a:lstStyle/>
                    <a:p>
                      <a:pPr>
                        <a:lnSpc>
                          <a:spcPct val="107000"/>
                        </a:lnSpc>
                        <a:spcAft>
                          <a:spcPts val="800"/>
                        </a:spcAft>
                      </a:pPr>
                      <a:endParaRPr lang="en-GB" sz="140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4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898664">
                <a:tc>
                  <a:txBody>
                    <a:bodyPr/>
                    <a:lstStyle/>
                    <a:p>
                      <a:pPr algn="ctr" fontAlgn="t"/>
                      <a:r>
                        <a:rPr lang="en-US" sz="1000" b="0" i="0" u="none" strike="noStrike" dirty="0">
                          <a:solidFill>
                            <a:srgbClr val="000000"/>
                          </a:solidFill>
                          <a:effectLst/>
                          <a:latin typeface="+mn-lt"/>
                        </a:rPr>
                        <a:t>950027</a:t>
                      </a:r>
                    </a:p>
                  </a:txBody>
                  <a:tcPr marL="6350" marR="6350" marT="6350" marB="0"/>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00" kern="1200" dirty="0">
                          <a:solidFill>
                            <a:srgbClr val="0000FF"/>
                          </a:solidFill>
                          <a:latin typeface="+mn-lt"/>
                          <a:ea typeface="+mn-ea"/>
                          <a:cs typeface="+mn-cs"/>
                        </a:rPr>
                        <a:t>35%</a:t>
                      </a:r>
                    </a:p>
                  </a:txBody>
                  <a:tcPr marL="36002" marR="36002" marT="0" marB="0"/>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&gt;15-&gt;25-&gt;35 %</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28.831</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r h="447074">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3"/>
                  </a:ext>
                </a:extLst>
              </a:tr>
              <a:tr h="447074">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98%</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4"/>
                  </a:ext>
                </a:extLst>
              </a:tr>
              <a:tr h="470406">
                <a:tc>
                  <a:txBody>
                    <a:bodyPr/>
                    <a:lstStyle/>
                    <a:p>
                      <a:pPr algn="ctr" fontAlgn="t"/>
                      <a:r>
                        <a:rPr lang="en-US" sz="1000" b="0" i="0" u="none" strike="noStrike" dirty="0">
                          <a:solidFill>
                            <a:srgbClr val="000000"/>
                          </a:solidFill>
                          <a:effectLst/>
                          <a:latin typeface="+mn-lt"/>
                        </a:rPr>
                        <a:t>950032</a:t>
                      </a:r>
                    </a:p>
                  </a:txBody>
                  <a:tcPr marL="6350" marR="6350" marT="6350" marB="0"/>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000" b="0" i="0" u="none" strike="noStrike">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 (Mar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70%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0-&gt;0-&gt;5-&gt;15-&gt;30-&gt;70%</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28.834</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 </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5"/>
                  </a:ext>
                </a:extLst>
              </a:tr>
              <a:tr h="470406">
                <a:tc>
                  <a:txBody>
                    <a:bodyPr/>
                    <a:lstStyle/>
                    <a:p>
                      <a:pPr algn="ctr" fontAlgn="t"/>
                      <a:r>
                        <a:rPr lang="en-US" sz="1000" b="0" i="0" u="none" strike="noStrike" dirty="0">
                          <a:solidFill>
                            <a:srgbClr val="000000"/>
                          </a:solidFill>
                          <a:effectLst/>
                          <a:latin typeface="+mn-lt"/>
                        </a:rPr>
                        <a:t>950033</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000" b="0" i="0" u="none" strike="noStrike">
                          <a:solidFill>
                            <a:srgbClr val="000000"/>
                          </a:solidFill>
                          <a:effectLst/>
                          <a:latin typeface="+mn-lt"/>
                        </a:rPr>
                        <a:t>FS_MANS_ph2</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rgbClr val="000000"/>
                          </a:solidFill>
                          <a:effectLst/>
                          <a:latin typeface="+mn-lt"/>
                          <a:ea typeface="+mn-ea"/>
                          <a:cs typeface="Arial" panose="020B0604020202020204" pitchFamily="34" charset="0"/>
                        </a:rPr>
                        <a:t>SA#99 (Mar.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75-&gt;90%</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6"/>
                  </a:ext>
                </a:extLst>
              </a:tr>
              <a:tr h="681148">
                <a:tc>
                  <a:txBody>
                    <a:bodyPr/>
                    <a:lstStyle/>
                    <a:p>
                      <a:pPr algn="ctr" fontAlgn="t"/>
                      <a:r>
                        <a:rPr lang="en-US" sz="1000" b="0" i="0" u="none" strike="noStrike" dirty="0">
                          <a:solidFill>
                            <a:srgbClr val="000000"/>
                          </a:solidFill>
                          <a:effectLst/>
                          <a:latin typeface="+mn-lt"/>
                        </a:rPr>
                        <a:t>950034</a:t>
                      </a:r>
                    </a:p>
                  </a:txBody>
                  <a:tcPr marL="6350" marR="6350" marT="6350" marB="0"/>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0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000" b="1" kern="1200" dirty="0">
                          <a:solidFill>
                            <a:srgbClr val="0000FF"/>
                          </a:solidFill>
                          <a:effectLst/>
                          <a:latin typeface="+mn-lt"/>
                          <a:ea typeface="+mn-ea"/>
                          <a:cs typeface="Arial" panose="020B0604020202020204" pitchFamily="34" charset="0"/>
                        </a:rPr>
                        <a:t>-&gt; SA#100 (Jun 2023)</a:t>
                      </a:r>
                      <a:endParaRPr 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25%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0-&gt;10-&gt;15-&gt;20-&gt;25-&gt;35%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28.837</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 </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7"/>
                  </a:ext>
                </a:extLst>
              </a:tr>
              <a:tr h="620936">
                <a:tc>
                  <a:txBody>
                    <a:bodyPr/>
                    <a:lstStyle/>
                    <a:p>
                      <a:pPr algn="ctr" fontAlgn="t"/>
                      <a:r>
                        <a:rPr lang="en-US" sz="1000" b="0" i="0" u="none" strike="noStrike" dirty="0">
                          <a:solidFill>
                            <a:srgbClr val="000000"/>
                          </a:solidFill>
                          <a:effectLst/>
                          <a:latin typeface="+mn-lt"/>
                        </a:rPr>
                        <a:t>960026</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000" b="0" i="0" u="none" strike="noStrike" dirty="0" err="1">
                          <a:solidFill>
                            <a:srgbClr val="000000"/>
                          </a:solidFill>
                          <a:effectLst/>
                          <a:latin typeface="+mn-lt"/>
                        </a:rPr>
                        <a:t>FS_IoT_NTN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rgbClr val="000000"/>
                          </a:solidFill>
                          <a:effectLst/>
                          <a:latin typeface="+mn-lt"/>
                          <a:ea typeface="+mn-ea"/>
                          <a:cs typeface="Arial" panose="020B0604020202020204" pitchFamily="34" charset="0"/>
                        </a:rPr>
                        <a:t> SA#98 (Dec 2022) </a:t>
                      </a:r>
                      <a:r>
                        <a:rPr lang="en-US" altLang="zh-CN" sz="1000" b="1" kern="1200" dirty="0">
                          <a:solidFill>
                            <a:srgbClr val="0000FF"/>
                          </a:solidFill>
                          <a:effectLst/>
                          <a:latin typeface="+mn-lt"/>
                          <a:ea typeface="+mn-ea"/>
                          <a:cs typeface="Arial" panose="020B0604020202020204" pitchFamily="34" charset="0"/>
                        </a:rPr>
                        <a:t>-&gt; SA#99 (Mar. 2023)</a:t>
                      </a: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000" b="0" i="0" u="none" strike="noStrike" kern="1200" dirty="0">
                          <a:solidFill>
                            <a:srgbClr val="000000"/>
                          </a:solidFill>
                          <a:effectLst/>
                          <a:latin typeface="+mn-lt"/>
                          <a:ea typeface="+mn-ea"/>
                          <a:cs typeface="+mn-cs"/>
                        </a:rPr>
                        <a:t>0-&gt;20-&gt;30-&gt;75%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28.841</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China </a:t>
                      </a:r>
                      <a:r>
                        <a:rPr lang="fr-FR" altLang="zh-CN" sz="1000" b="0" i="0" u="none" strike="noStrike" kern="1200" dirty="0" err="1">
                          <a:solidFill>
                            <a:srgbClr val="000000"/>
                          </a:solidFill>
                          <a:effectLst/>
                          <a:latin typeface="+mn-lt"/>
                          <a:ea typeface="+mn-ea"/>
                          <a:cs typeface="+mn-cs"/>
                        </a:rPr>
                        <a:t>Unicom</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8"/>
                  </a:ext>
                </a:extLst>
              </a:tr>
              <a:tr h="440137">
                <a:tc>
                  <a:txBody>
                    <a:bodyPr/>
                    <a:lstStyle/>
                    <a:p>
                      <a:pPr algn="ctr" fontAlgn="t"/>
                      <a:r>
                        <a:rPr lang="en-US" sz="10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latin typeface="+mn-lt"/>
                          <a:ea typeface="+mn-ea"/>
                          <a:cs typeface="+mn-cs"/>
                        </a:rPr>
                        <a:t>5%</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0-&gt;5%</a:t>
                      </a:r>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114582" y="6143384"/>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9170"/>
            <a:r>
              <a:rPr lang="en-GB" altLang="en-US" sz="1333" dirty="0">
                <a:solidFill>
                  <a:prstClr val="black"/>
                </a:solidFill>
                <a:ea typeface="MS PGothic" panose="020B0600070205080204" pitchFamily="34" charset="-128"/>
                <a:cs typeface="+mn-cs"/>
              </a:rPr>
              <a:t>For more information, see the full Work Plan at: </a:t>
            </a:r>
            <a:r>
              <a:rPr lang="en-GB" altLang="en-US" sz="1333" dirty="0">
                <a:solidFill>
                  <a:prstClr val="black"/>
                </a:solidFill>
                <a:ea typeface="MS PGothic" panose="020B0600070205080204" pitchFamily="34" charset="-128"/>
                <a:cs typeface="+mn-cs"/>
                <a:hlinkClick r:id="rId2"/>
              </a:rPr>
              <a:t>ftp://ftp.3gpp.org/information/WorkPlan</a:t>
            </a:r>
            <a:endParaRPr lang="en-GB" altLang="en-US" sz="1333"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10949578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849539659"/>
              </p:ext>
            </p:extLst>
          </p:nvPr>
        </p:nvGraphicFramePr>
        <p:xfrm>
          <a:off x="194694" y="1025150"/>
          <a:ext cx="11567459" cy="2032382"/>
        </p:xfrm>
        <a:graphic>
          <a:graphicData uri="http://schemas.openxmlformats.org/drawingml/2006/table">
            <a:tbl>
              <a:tblPr firstRow="1" firstCol="1" bandRow="1">
                <a:tableStyleId>{F5AB1C69-6EDB-4FF4-983F-18BD219EF322}</a:tableStyleId>
              </a:tblPr>
              <a:tblGrid>
                <a:gridCol w="651856">
                  <a:extLst>
                    <a:ext uri="{9D8B030D-6E8A-4147-A177-3AD203B41FA5}">
                      <a16:colId xmlns:a16="http://schemas.microsoft.com/office/drawing/2014/main" val="20000"/>
                    </a:ext>
                  </a:extLst>
                </a:gridCol>
                <a:gridCol w="2529926">
                  <a:extLst>
                    <a:ext uri="{9D8B030D-6E8A-4147-A177-3AD203B41FA5}">
                      <a16:colId xmlns:a16="http://schemas.microsoft.com/office/drawing/2014/main" val="20001"/>
                    </a:ext>
                  </a:extLst>
                </a:gridCol>
                <a:gridCol w="688902">
                  <a:extLst>
                    <a:ext uri="{9D8B030D-6E8A-4147-A177-3AD203B41FA5}">
                      <a16:colId xmlns:a16="http://schemas.microsoft.com/office/drawing/2014/main" val="20002"/>
                    </a:ext>
                  </a:extLst>
                </a:gridCol>
                <a:gridCol w="803529">
                  <a:extLst>
                    <a:ext uri="{9D8B030D-6E8A-4147-A177-3AD203B41FA5}">
                      <a16:colId xmlns:a16="http://schemas.microsoft.com/office/drawing/2014/main" val="20005"/>
                    </a:ext>
                  </a:extLst>
                </a:gridCol>
                <a:gridCol w="525031">
                  <a:extLst>
                    <a:ext uri="{9D8B030D-6E8A-4147-A177-3AD203B41FA5}">
                      <a16:colId xmlns:a16="http://schemas.microsoft.com/office/drawing/2014/main" val="20006"/>
                    </a:ext>
                  </a:extLst>
                </a:gridCol>
                <a:gridCol w="639416">
                  <a:extLst>
                    <a:ext uri="{9D8B030D-6E8A-4147-A177-3AD203B41FA5}">
                      <a16:colId xmlns:a16="http://schemas.microsoft.com/office/drawing/2014/main" val="2011877165"/>
                    </a:ext>
                  </a:extLst>
                </a:gridCol>
                <a:gridCol w="639416">
                  <a:extLst>
                    <a:ext uri="{9D8B030D-6E8A-4147-A177-3AD203B41FA5}">
                      <a16:colId xmlns:a16="http://schemas.microsoft.com/office/drawing/2014/main" val="20007"/>
                    </a:ext>
                  </a:extLst>
                </a:gridCol>
                <a:gridCol w="1087473">
                  <a:extLst>
                    <a:ext uri="{9D8B030D-6E8A-4147-A177-3AD203B41FA5}">
                      <a16:colId xmlns:a16="http://schemas.microsoft.com/office/drawing/2014/main" val="20008"/>
                    </a:ext>
                  </a:extLst>
                </a:gridCol>
                <a:gridCol w="1086531">
                  <a:extLst>
                    <a:ext uri="{9D8B030D-6E8A-4147-A177-3AD203B41FA5}">
                      <a16:colId xmlns:a16="http://schemas.microsoft.com/office/drawing/2014/main" val="20009"/>
                    </a:ext>
                  </a:extLst>
                </a:gridCol>
                <a:gridCol w="1002303">
                  <a:extLst>
                    <a:ext uri="{9D8B030D-6E8A-4147-A177-3AD203B41FA5}">
                      <a16:colId xmlns:a16="http://schemas.microsoft.com/office/drawing/2014/main" val="20010"/>
                    </a:ext>
                  </a:extLst>
                </a:gridCol>
                <a:gridCol w="1002303">
                  <a:extLst>
                    <a:ext uri="{9D8B030D-6E8A-4147-A177-3AD203B41FA5}">
                      <a16:colId xmlns:a16="http://schemas.microsoft.com/office/drawing/2014/main" val="20012"/>
                    </a:ext>
                  </a:extLst>
                </a:gridCol>
                <a:gridCol w="910773">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50" b="0" i="0" u="none" strike="noStrike" dirty="0">
                          <a:solidFill>
                            <a:srgbClr val="000000"/>
                          </a:solidFill>
                          <a:effectLst/>
                          <a:latin typeface="+mn-lt"/>
                        </a:rPr>
                        <a:t>910031</a:t>
                      </a:r>
                    </a:p>
                  </a:txBody>
                  <a:tcPr marL="6350" marR="6350" marT="6350" marB="0"/>
                </a:tc>
                <a:tc>
                  <a:txBody>
                    <a:bodyPr/>
                    <a:lstStyle/>
                    <a:p>
                      <a:pPr algn="l" fontAlgn="t"/>
                      <a:r>
                        <a:rPr lang="en-US" sz="1050" b="0" i="0" u="none" strike="noStrike" dirty="0">
                          <a:solidFill>
                            <a:schemeClr val="tx1"/>
                          </a:solidFill>
                          <a:effectLst/>
                          <a:latin typeface="+mn-lt"/>
                        </a:rPr>
                        <a:t>Study on Enhancement of service-based management architecture </a:t>
                      </a:r>
                    </a:p>
                  </a:txBody>
                  <a:tcPr marL="6350" marR="6350" marT="6350" marB="0"/>
                </a:tc>
                <a:tc>
                  <a:txBody>
                    <a:bodyPr/>
                    <a:lstStyle/>
                    <a:p>
                      <a:pPr algn="l" fontAlgn="t"/>
                      <a:r>
                        <a:rPr lang="en-US" sz="1050" b="0" i="0" u="none" strike="noStrike" dirty="0" err="1">
                          <a:solidFill>
                            <a:srgbClr val="000000"/>
                          </a:solidFill>
                          <a:effectLst/>
                          <a:latin typeface="+mn-lt"/>
                        </a:rPr>
                        <a:t>FS_eSBMA</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SA#99 (Mar. 2023)</a:t>
                      </a:r>
                      <a:endParaRPr lang="zh-CN" sz="105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75%</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50" kern="1200" dirty="0">
                          <a:solidFill>
                            <a:srgbClr val="0000FF"/>
                          </a:solidFill>
                          <a:latin typeface="+mn-lt"/>
                          <a:ea typeface="+mn-ea"/>
                          <a:cs typeface="+mn-cs"/>
                        </a:rPr>
                        <a:t>80%</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45-&gt;50-&gt;60-&gt;65-&gt;75%-&gt;80%</a:t>
                      </a:r>
                      <a:endParaRPr lang="zh-CN" sz="105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50" b="0" i="0" u="none" strike="noStrike" kern="1200" dirty="0">
                          <a:solidFill>
                            <a:srgbClr val="000000"/>
                          </a:solidFill>
                          <a:effectLst/>
                          <a:latin typeface="+mn-lt"/>
                          <a:ea typeface="+mn-ea"/>
                          <a:cs typeface="+mn-cs"/>
                        </a:rPr>
                        <a:t>28.925</a:t>
                      </a:r>
                      <a:endParaRPr lang="en-US"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Huawei, Ericsson</a:t>
                      </a:r>
                      <a:endParaRPr lang="en-US" sz="105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50" b="0" i="0" u="none" strike="noStrike" dirty="0">
                          <a:solidFill>
                            <a:srgbClr val="000000"/>
                          </a:solidFill>
                          <a:effectLst/>
                          <a:latin typeface="+mn-lt"/>
                        </a:rPr>
                        <a:t>950027</a:t>
                      </a:r>
                    </a:p>
                  </a:txBody>
                  <a:tcPr marL="6350" marR="6350" marT="6350" marB="0"/>
                </a:tc>
                <a:tc>
                  <a:txBody>
                    <a:bodyPr/>
                    <a:lstStyle/>
                    <a:p>
                      <a:pPr algn="l" fontAlgn="t"/>
                      <a:r>
                        <a:rPr lang="en-US" sz="105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50" b="0" i="0" u="none" strike="noStrike" dirty="0" err="1">
                          <a:solidFill>
                            <a:srgbClr val="000000"/>
                          </a:solidFill>
                          <a:effectLst/>
                          <a:latin typeface="+mn-lt"/>
                        </a:rPr>
                        <a:t>FS_eSBMAe</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SA#98(Dec 2022) -&gt; </a:t>
                      </a:r>
                      <a:r>
                        <a:rPr lang="en-US" altLang="zh-CN" sz="1050" b="1" kern="1200" dirty="0">
                          <a:solidFill>
                            <a:srgbClr val="0000FF"/>
                          </a:solidFill>
                          <a:effectLst/>
                          <a:latin typeface="+mn-lt"/>
                          <a:ea typeface="+mn-ea"/>
                          <a:cs typeface="Arial" panose="020B0604020202020204" pitchFamily="34" charset="0"/>
                        </a:rPr>
                        <a: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25%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00"/>
                          </a:solidFill>
                          <a:effectLst/>
                          <a:latin typeface="+mn-lt"/>
                          <a:ea typeface="+mn-ea"/>
                          <a:cs typeface="+mn-cs"/>
                        </a:rPr>
                        <a:t>SP-220145</a:t>
                      </a:r>
                      <a:endParaRPr lang="en-GB" altLang="zh-CN"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50" kern="1200" dirty="0">
                          <a:solidFill>
                            <a:srgbClr val="0000FF"/>
                          </a:solidFill>
                          <a:latin typeface="+mn-lt"/>
                          <a:ea typeface="+mn-ea"/>
                          <a:cs typeface="+mn-cs"/>
                        </a:rPr>
                        <a:t>35%</a:t>
                      </a:r>
                    </a:p>
                  </a:txBody>
                  <a:tcPr marL="36002" marR="36002" marT="0" marB="0"/>
                </a:tc>
                <a:tc>
                  <a:txBody>
                    <a:bodyPr/>
                    <a:lstStyle/>
                    <a:p>
                      <a:pPr marL="0" algn="l" defTabSz="914296" rtl="0" eaLnBrk="1" latinLnBrk="0" hangingPunct="1">
                        <a:lnSpc>
                          <a:spcPct val="107000"/>
                        </a:lnSpc>
                        <a:spcAft>
                          <a:spcPts val="800"/>
                        </a:spcAft>
                      </a:pPr>
                      <a:endParaRPr lang="en-GB" sz="105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0-&gt;5-&gt;10-</a:t>
                      </a:r>
                      <a:r>
                        <a:rPr lang="en-US" altLang="zh-CN" sz="1050" kern="1200" dirty="0">
                          <a:solidFill>
                            <a:srgbClr val="000000"/>
                          </a:solidFill>
                          <a:effectLst/>
                          <a:latin typeface="+mn-lt"/>
                          <a:ea typeface="宋体" panose="02010600030101010101" pitchFamily="2" charset="-122"/>
                          <a:cs typeface="Arial" panose="020B0604020202020204" pitchFamily="34" charset="0"/>
                        </a:rPr>
                        <a:t>&gt;15-&gt;25-&gt;35 %</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50" b="0" i="0" u="none" strike="noStrike" kern="1200" dirty="0">
                          <a:solidFill>
                            <a:srgbClr val="000000"/>
                          </a:solidFill>
                          <a:effectLst/>
                          <a:latin typeface="+mn-lt"/>
                          <a:ea typeface="+mn-ea"/>
                          <a:cs typeface="+mn-cs"/>
                        </a:rPr>
                        <a:t>28.831</a:t>
                      </a:r>
                      <a:endParaRPr lang="en-US"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Nokia</a:t>
                      </a:r>
                      <a:endParaRPr lang="en-US" sz="105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59191" y="3057532"/>
            <a:ext cx="5353166" cy="323541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400" kern="0" dirty="0">
                <a:solidFill>
                  <a:prstClr val="black"/>
                </a:solidFill>
              </a:rPr>
              <a:t>It was approved to improve TS 28.533 with the information on which IOCs are containing network resources, distributed SON functions and Network Functions that may contain embedded management functions.</a:t>
            </a:r>
          </a:p>
          <a:p>
            <a:pPr marL="855123" lvl="1" indent="-455073" defTabSz="1219170">
              <a:spcBef>
                <a:spcPts val="0"/>
              </a:spcBef>
              <a:spcAft>
                <a:spcPts val="0"/>
              </a:spcAft>
              <a:defRPr/>
            </a:pPr>
            <a:r>
              <a:rPr lang="en-US" altLang="de-DE" sz="1400" kern="0" dirty="0">
                <a:solidFill>
                  <a:prstClr val="black"/>
                </a:solidFill>
              </a:rPr>
              <a:t>New structure for clause 5 Conclusion and Recommendation was approved.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work on managing Management Functions. </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855123" lvl="1" indent="-455073" defTabSz="1219170">
              <a:spcBef>
                <a:spcPts val="0"/>
              </a:spcBef>
              <a:spcAft>
                <a:spcPts val="0"/>
              </a:spcAft>
              <a:defRPr/>
            </a:pPr>
            <a:r>
              <a:rPr lang="en-US" altLang="zh-CN" sz="1400" kern="0" dirty="0">
                <a:solidFill>
                  <a:prstClr val="black"/>
                </a:solidFill>
              </a:rPr>
              <a:t>New improved stage 2 definitions for “</a:t>
            </a:r>
            <a:r>
              <a:rPr lang="en-US" altLang="zh-CN" sz="1400" kern="0" dirty="0" err="1">
                <a:solidFill>
                  <a:prstClr val="black"/>
                </a:solidFill>
              </a:rPr>
              <a:t>createMOI</a:t>
            </a:r>
            <a:r>
              <a:rPr lang="en-US" altLang="zh-CN" sz="1400" kern="0" dirty="0">
                <a:solidFill>
                  <a:prstClr val="black"/>
                </a:solidFill>
              </a:rPr>
              <a:t>” and “</a:t>
            </a:r>
            <a:r>
              <a:rPr lang="en-US" altLang="zh-CN" sz="1400" kern="0" dirty="0" err="1">
                <a:solidFill>
                  <a:prstClr val="black"/>
                </a:solidFill>
              </a:rPr>
              <a:t>getMOIAttributes</a:t>
            </a:r>
            <a:r>
              <a:rPr lang="en-US" altLang="zh-CN" sz="1400" kern="0" dirty="0">
                <a:solidFill>
                  <a:prstClr val="black"/>
                </a:solidFill>
              </a:rPr>
              <a:t>” were agreed. Furthermore, a new key issue on defining a detailed HTTP error response was added. The topic on advertising </a:t>
            </a:r>
            <a:r>
              <a:rPr lang="en-US" altLang="zh-CN" sz="1400" kern="0" dirty="0" err="1">
                <a:solidFill>
                  <a:prstClr val="black"/>
                </a:solidFill>
              </a:rPr>
              <a:t>MnS</a:t>
            </a:r>
            <a:r>
              <a:rPr lang="en-US" altLang="zh-CN" sz="1400" kern="0" dirty="0">
                <a:solidFill>
                  <a:prstClr val="black"/>
                </a:solidFill>
              </a:rPr>
              <a:t> producer NRM capabilities was progressed..</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400" kern="0" dirty="0">
                <a:solidFill>
                  <a:prstClr val="black"/>
                </a:solidFill>
              </a:rPr>
              <a:t>No</a:t>
            </a:r>
            <a:r>
              <a:rPr lang="en-US" altLang="zh-CN" sz="1400" kern="0" dirty="0">
                <a:solidFill>
                  <a:prstClr val="black"/>
                </a:solidFill>
              </a:rPr>
              <a:t>ne</a:t>
            </a: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r>
              <a:rPr lang="en-US" altLang="zh-CN" sz="1400" kern="0" dirty="0">
                <a:solidFill>
                  <a:prstClr val="black"/>
                </a:solidFill>
              </a:rPr>
              <a:t>.</a:t>
            </a: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706878916"/>
              </p:ext>
            </p:extLst>
          </p:nvPr>
        </p:nvGraphicFramePr>
        <p:xfrm>
          <a:off x="186381" y="943566"/>
          <a:ext cx="11683347" cy="1374776"/>
        </p:xfrm>
        <a:graphic>
          <a:graphicData uri="http://schemas.openxmlformats.org/drawingml/2006/table">
            <a:tbl>
              <a:tblPr firstRow="1" firstCol="1" bandRow="1">
                <a:tableStyleId>{F5AB1C69-6EDB-4FF4-983F-18BD219EF322}</a:tableStyleId>
              </a:tblPr>
              <a:tblGrid>
                <a:gridCol w="643669">
                  <a:extLst>
                    <a:ext uri="{9D8B030D-6E8A-4147-A177-3AD203B41FA5}">
                      <a16:colId xmlns:a16="http://schemas.microsoft.com/office/drawing/2014/main" val="20000"/>
                    </a:ext>
                  </a:extLst>
                </a:gridCol>
                <a:gridCol w="2569990">
                  <a:extLst>
                    <a:ext uri="{9D8B030D-6E8A-4147-A177-3AD203B41FA5}">
                      <a16:colId xmlns:a16="http://schemas.microsoft.com/office/drawing/2014/main" val="20001"/>
                    </a:ext>
                  </a:extLst>
                </a:gridCol>
                <a:gridCol w="695804">
                  <a:extLst>
                    <a:ext uri="{9D8B030D-6E8A-4147-A177-3AD203B41FA5}">
                      <a16:colId xmlns:a16="http://schemas.microsoft.com/office/drawing/2014/main" val="20002"/>
                    </a:ext>
                  </a:extLst>
                </a:gridCol>
                <a:gridCol w="811579">
                  <a:extLst>
                    <a:ext uri="{9D8B030D-6E8A-4147-A177-3AD203B41FA5}">
                      <a16:colId xmlns:a16="http://schemas.microsoft.com/office/drawing/2014/main" val="20005"/>
                    </a:ext>
                  </a:extLst>
                </a:gridCol>
                <a:gridCol w="539488">
                  <a:extLst>
                    <a:ext uri="{9D8B030D-6E8A-4147-A177-3AD203B41FA5}">
                      <a16:colId xmlns:a16="http://schemas.microsoft.com/office/drawing/2014/main" val="20006"/>
                    </a:ext>
                  </a:extLst>
                </a:gridCol>
                <a:gridCol w="645822">
                  <a:extLst>
                    <a:ext uri="{9D8B030D-6E8A-4147-A177-3AD203B41FA5}">
                      <a16:colId xmlns:a16="http://schemas.microsoft.com/office/drawing/2014/main" val="3298333164"/>
                    </a:ext>
                  </a:extLst>
                </a:gridCol>
                <a:gridCol w="645822">
                  <a:extLst>
                    <a:ext uri="{9D8B030D-6E8A-4147-A177-3AD203B41FA5}">
                      <a16:colId xmlns:a16="http://schemas.microsoft.com/office/drawing/2014/main" val="20007"/>
                    </a:ext>
                  </a:extLst>
                </a:gridCol>
                <a:gridCol w="1089170">
                  <a:extLst>
                    <a:ext uri="{9D8B030D-6E8A-4147-A177-3AD203B41FA5}">
                      <a16:colId xmlns:a16="http://schemas.microsoft.com/office/drawing/2014/main" val="20008"/>
                    </a:ext>
                  </a:extLst>
                </a:gridCol>
                <a:gridCol w="1097416">
                  <a:extLst>
                    <a:ext uri="{9D8B030D-6E8A-4147-A177-3AD203B41FA5}">
                      <a16:colId xmlns:a16="http://schemas.microsoft.com/office/drawing/2014/main" val="20009"/>
                    </a:ext>
                  </a:extLst>
                </a:gridCol>
                <a:gridCol w="1012345">
                  <a:extLst>
                    <a:ext uri="{9D8B030D-6E8A-4147-A177-3AD203B41FA5}">
                      <a16:colId xmlns:a16="http://schemas.microsoft.com/office/drawing/2014/main" val="20010"/>
                    </a:ext>
                  </a:extLst>
                </a:gridCol>
                <a:gridCol w="1012345">
                  <a:extLst>
                    <a:ext uri="{9D8B030D-6E8A-4147-A177-3AD203B41FA5}">
                      <a16:colId xmlns:a16="http://schemas.microsoft.com/office/drawing/2014/main" val="20012"/>
                    </a:ext>
                  </a:extLst>
                </a:gridCol>
                <a:gridCol w="919897">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950028</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100" b="0" i="0" u="none" strike="noStrike" dirty="0" err="1">
                          <a:solidFill>
                            <a:srgbClr val="000000"/>
                          </a:solidFill>
                          <a:effectLst/>
                          <a:latin typeface="+mn-lt"/>
                        </a:rPr>
                        <a:t>FS_URLLC_Mgt</a:t>
                      </a:r>
                      <a:endParaRPr lang="en-US" sz="11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rgbClr val="000000"/>
                          </a:solidFill>
                          <a:effectLst/>
                          <a:latin typeface="+mn-lt"/>
                          <a:ea typeface="+mn-ea"/>
                          <a:cs typeface="Arial" panose="020B0604020202020204" pitchFamily="34" charset="0"/>
                        </a:rPr>
                        <a:t>SA#99 (Mar. 2023)</a:t>
                      </a:r>
                      <a:endParaRPr lang="en-US"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40%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100" b="0" i="0" u="none" strike="noStrike" kern="1200" dirty="0">
                          <a:solidFill>
                            <a:srgbClr val="000000"/>
                          </a:solidFill>
                          <a:effectLst/>
                          <a:latin typeface="+mn-lt"/>
                          <a:ea typeface="+mn-ea"/>
                          <a:cs typeface="+mn-cs"/>
                        </a:rPr>
                        <a:t>SP-220146</a:t>
                      </a:r>
                      <a:endParaRPr lang="en-GB"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0-&gt;10-&gt;15-</a:t>
                      </a:r>
                      <a:r>
                        <a:rPr lang="en-US" altLang="zh-CN" sz="1100" kern="1200" dirty="0">
                          <a:solidFill>
                            <a:srgbClr val="000000"/>
                          </a:solidFill>
                          <a:effectLst/>
                          <a:latin typeface="+mn-lt"/>
                          <a:ea typeface="宋体" panose="02010600030101010101" pitchFamily="2" charset="-122"/>
                          <a:cs typeface="Arial" panose="020B0604020202020204" pitchFamily="34" charset="0"/>
                        </a:rPr>
                        <a:t>&gt;15-&gt;40-&gt;60%</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100" b="0" i="0" u="none" strike="noStrike" kern="1200" dirty="0">
                          <a:solidFill>
                            <a:srgbClr val="000000"/>
                          </a:solidFill>
                          <a:effectLst/>
                          <a:latin typeface="+mn-lt"/>
                          <a:ea typeface="+mn-ea"/>
                          <a:cs typeface="+mn-cs"/>
                        </a:rPr>
                        <a:t>28.832</a:t>
                      </a:r>
                      <a:endParaRPr lang="en-US"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Unicom</a:t>
                      </a:r>
                      <a:endParaRPr lang="en-US"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950030</a:t>
                      </a:r>
                    </a:p>
                  </a:txBody>
                  <a:tcPr marL="6350" marR="6350" marT="6350" marB="0"/>
                </a:tc>
                <a:tc>
                  <a:txBody>
                    <a:bodyPr/>
                    <a:lstStyle/>
                    <a:p>
                      <a:pPr algn="l" fontAlgn="t"/>
                      <a:r>
                        <a:rPr lang="en-US" sz="11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1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100" b="0" i="0" u="none" strike="noStrike" dirty="0">
                          <a:solidFill>
                            <a:srgbClr val="000000"/>
                          </a:solidFill>
                          <a:effectLst/>
                          <a:latin typeface="+mn-lt"/>
                        </a:rPr>
                        <a:t>65%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100" b="0" i="0" u="none" strike="noStrike" kern="1200" dirty="0">
                          <a:solidFill>
                            <a:srgbClr val="000000"/>
                          </a:solidFill>
                          <a:effectLst/>
                          <a:latin typeface="+mn-lt"/>
                          <a:ea typeface="+mn-ea"/>
                          <a:cs typeface="+mn-cs"/>
                        </a:rPr>
                        <a:t>SP-220324</a:t>
                      </a:r>
                      <a:endParaRPr lang="en-GB"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98%</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宋体" panose="02010600030101010101" pitchFamily="2" charset="-122"/>
                          <a:cs typeface="Arial" panose="020B0604020202020204" pitchFamily="34" charset="0"/>
                        </a:rPr>
                        <a:t>SA2</a:t>
                      </a: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0-&gt;10-&gt;25-</a:t>
                      </a:r>
                      <a:r>
                        <a:rPr lang="en-US" altLang="zh-CN" sz="11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宋体" panose="02010600030101010101" pitchFamily="2" charset="-122"/>
                          <a:cs typeface="Arial" panose="020B0604020202020204" pitchFamily="34" charset="0"/>
                        </a:rPr>
                        <a:t>-&gt;65%-&gt;98%</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100" b="0" i="0" u="none" strike="noStrike" kern="1200" dirty="0">
                          <a:solidFill>
                            <a:srgbClr val="000000"/>
                          </a:solidFill>
                          <a:effectLst/>
                          <a:latin typeface="+mn-lt"/>
                          <a:ea typeface="+mn-ea"/>
                          <a:cs typeface="+mn-cs"/>
                        </a:rPr>
                        <a:t>28.833</a:t>
                      </a:r>
                      <a:endParaRPr lang="en-US"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Mobile</a:t>
                      </a:r>
                      <a:endParaRPr lang="en-US"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322271" y="2538075"/>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en-US" altLang="de-DE" sz="1400" kern="0" dirty="0">
                <a:solidFill>
                  <a:prstClr val="black"/>
                </a:solidFill>
              </a:rPr>
              <a:t>The following contributions have been approved:</a:t>
            </a:r>
          </a:p>
          <a:p>
            <a:pPr marL="855123" lvl="1" indent="-455073" defTabSz="1219170">
              <a:spcBef>
                <a:spcPts val="0"/>
              </a:spcBef>
              <a:spcAft>
                <a:spcPts val="0"/>
              </a:spcAft>
              <a:defRPr/>
            </a:pPr>
            <a:r>
              <a:rPr lang="en-US" altLang="de-DE" sz="1400" kern="0" dirty="0">
                <a:solidFill>
                  <a:prstClr val="black"/>
                </a:solidFill>
              </a:rPr>
              <a:t>S5-226966 </a:t>
            </a:r>
            <a:r>
              <a:rPr lang="en-US" altLang="de-DE" sz="1400" kern="0" dirty="0" err="1">
                <a:solidFill>
                  <a:prstClr val="black"/>
                </a:solidFill>
              </a:rPr>
              <a:t>pCR</a:t>
            </a:r>
            <a:r>
              <a:rPr lang="en-US" altLang="de-DE" sz="1400" kern="0" dirty="0">
                <a:solidFill>
                  <a:prstClr val="black"/>
                </a:solidFill>
              </a:rPr>
              <a:t> TR 28.832 Add issue on configuration of reliability in slice profiles and service profile</a:t>
            </a:r>
          </a:p>
          <a:p>
            <a:pPr marL="855123" lvl="1" indent="-455073" defTabSz="1219170">
              <a:spcBef>
                <a:spcPts val="0"/>
              </a:spcBef>
              <a:spcAft>
                <a:spcPts val="0"/>
              </a:spcAft>
              <a:defRPr/>
            </a:pPr>
            <a:r>
              <a:rPr lang="en-US" altLang="de-DE" sz="1400" kern="0" dirty="0">
                <a:solidFill>
                  <a:prstClr val="black"/>
                </a:solidFill>
              </a:rPr>
              <a:t>S5-226971 </a:t>
            </a:r>
            <a:r>
              <a:rPr lang="en-US" altLang="de-DE" sz="1400" kern="0" dirty="0" err="1">
                <a:solidFill>
                  <a:prstClr val="black"/>
                </a:solidFill>
              </a:rPr>
              <a:t>pCR</a:t>
            </a:r>
            <a:r>
              <a:rPr lang="en-US" altLang="de-DE" sz="1400" kern="0" dirty="0">
                <a:solidFill>
                  <a:prstClr val="black"/>
                </a:solidFill>
              </a:rPr>
              <a:t> TR 28.832 Add potential solution for issue on configuration of reliability in slice profiles and service profile</a:t>
            </a:r>
          </a:p>
          <a:p>
            <a:pPr marL="855123" lvl="1" indent="-455073" defTabSz="1219170">
              <a:spcBef>
                <a:spcPts val="0"/>
              </a:spcBef>
              <a:spcAft>
                <a:spcPts val="0"/>
              </a:spcAft>
              <a:defRPr/>
            </a:pPr>
            <a:r>
              <a:rPr lang="en-US" altLang="de-DE" sz="1400" kern="0" dirty="0">
                <a:solidFill>
                  <a:prstClr val="black"/>
                </a:solidFill>
              </a:rPr>
              <a:t>S5-226972 </a:t>
            </a:r>
            <a:r>
              <a:rPr lang="en-US" altLang="de-DE" sz="1400" kern="0" dirty="0" err="1">
                <a:solidFill>
                  <a:prstClr val="black"/>
                </a:solidFill>
              </a:rPr>
              <a:t>pCR</a:t>
            </a:r>
            <a:r>
              <a:rPr lang="en-US" altLang="de-DE" sz="1400" kern="0" dirty="0">
                <a:solidFill>
                  <a:prstClr val="black"/>
                </a:solidFill>
              </a:rPr>
              <a:t> TR28.832 Add New Key issue on configuration of latency for URLLC in RAN</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a:t>
            </a:r>
            <a:r>
              <a:rPr lang="en-US" altLang="zh-CN" sz="1600" kern="0" dirty="0">
                <a:solidFill>
                  <a:prstClr val="black"/>
                </a:solidFill>
                <a:cs typeface="ＭＳ Ｐゴシック" charset="0"/>
              </a:rPr>
              <a:t>Impacts and dependencies on other WGs:</a:t>
            </a:r>
            <a:endParaRPr lang="de-DE" altLang="zh-CN" sz="1600" kern="0" dirty="0">
              <a:solidFill>
                <a:prstClr val="black"/>
              </a:solidFill>
              <a:cs typeface="ＭＳ Ｐゴシック" charset="0"/>
            </a:endParaRPr>
          </a:p>
          <a:p>
            <a:pPr marL="855123" lvl="1" indent="-455073" defTabSz="1219170">
              <a:spcBef>
                <a:spcPts val="0"/>
              </a:spcBef>
              <a:spcAft>
                <a:spcPts val="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Continue to work on solutions for performance management and configuration management of URLLC</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35050" y="2624879"/>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988459" lvl="1" indent="-378875" defTabSz="1219170">
              <a:spcBef>
                <a:spcPts val="0"/>
              </a:spcBef>
              <a:spcAft>
                <a:spcPts val="600"/>
              </a:spcAft>
              <a:defRPr/>
            </a:pPr>
            <a:r>
              <a:rPr lang="en-US" altLang="de-DE" sz="1400" kern="0" dirty="0">
                <a:solidFill>
                  <a:prstClr val="black"/>
                </a:solidFill>
              </a:rPr>
              <a:t>3 </a:t>
            </a:r>
            <a:r>
              <a:rPr lang="en-US" altLang="de-DE" sz="1400" kern="0" dirty="0" err="1">
                <a:solidFill>
                  <a:prstClr val="black"/>
                </a:solidFill>
              </a:rPr>
              <a:t>TDocs</a:t>
            </a:r>
            <a:r>
              <a:rPr lang="en-US" altLang="de-DE" sz="1400" kern="0" dirty="0">
                <a:solidFill>
                  <a:prstClr val="black"/>
                </a:solidFill>
              </a:rPr>
              <a:t> are approved, including solution, evaluation and conclusion. </a:t>
            </a:r>
            <a:r>
              <a:rPr lang="en-US" altLang="zh-CN" sz="14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 Complete this SID and check the remaining issues.</a:t>
            </a:r>
          </a:p>
          <a:p>
            <a:pPr marL="988459" lvl="1" indent="-378875" defTabSz="1219170">
              <a:spcBef>
                <a:spcPts val="0"/>
              </a:spcBef>
              <a:spcAft>
                <a:spcPts val="600"/>
              </a:spcAft>
              <a:defRPr/>
            </a:pPr>
            <a:r>
              <a:rPr lang="en-US" altLang="zh-CN" sz="1400" kern="0" dirty="0">
                <a:solidFill>
                  <a:prstClr val="black"/>
                </a:solidFill>
              </a:rPr>
              <a:t> Recommendation for normative work.</a:t>
            </a:r>
            <a:endParaRPr lang="de-DE" altLang="zh-CN" sz="1400" kern="0" dirty="0">
              <a:solidFill>
                <a:prstClr val="black"/>
              </a:solidFill>
            </a:endParaRPr>
          </a:p>
        </p:txBody>
      </p:sp>
    </p:spTree>
    <p:extLst>
      <p:ext uri="{BB962C8B-B14F-4D97-AF65-F5344CB8AC3E}">
        <p14:creationId xmlns:p14="http://schemas.microsoft.com/office/powerpoint/2010/main" val="428858744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693506660"/>
              </p:ext>
            </p:extLst>
          </p:nvPr>
        </p:nvGraphicFramePr>
        <p:xfrm>
          <a:off x="256801" y="995420"/>
          <a:ext cx="11605683" cy="1426718"/>
        </p:xfrm>
        <a:graphic>
          <a:graphicData uri="http://schemas.openxmlformats.org/drawingml/2006/table">
            <a:tbl>
              <a:tblPr firstRow="1" firstCol="1" bandRow="1">
                <a:tableStyleId>{F5AB1C69-6EDB-4FF4-983F-18BD219EF322}</a:tableStyleId>
              </a:tblPr>
              <a:tblGrid>
                <a:gridCol w="624594">
                  <a:extLst>
                    <a:ext uri="{9D8B030D-6E8A-4147-A177-3AD203B41FA5}">
                      <a16:colId xmlns:a16="http://schemas.microsoft.com/office/drawing/2014/main" val="20000"/>
                    </a:ext>
                  </a:extLst>
                </a:gridCol>
                <a:gridCol w="2579509">
                  <a:extLst>
                    <a:ext uri="{9D8B030D-6E8A-4147-A177-3AD203B41FA5}">
                      <a16:colId xmlns:a16="http://schemas.microsoft.com/office/drawing/2014/main" val="20001"/>
                    </a:ext>
                  </a:extLst>
                </a:gridCol>
                <a:gridCol w="693735">
                  <a:extLst>
                    <a:ext uri="{9D8B030D-6E8A-4147-A177-3AD203B41FA5}">
                      <a16:colId xmlns:a16="http://schemas.microsoft.com/office/drawing/2014/main" val="20002"/>
                    </a:ext>
                  </a:extLst>
                </a:gridCol>
                <a:gridCol w="809166">
                  <a:extLst>
                    <a:ext uri="{9D8B030D-6E8A-4147-A177-3AD203B41FA5}">
                      <a16:colId xmlns:a16="http://schemas.microsoft.com/office/drawing/2014/main" val="20005"/>
                    </a:ext>
                  </a:extLst>
                </a:gridCol>
                <a:gridCol w="546050">
                  <a:extLst>
                    <a:ext uri="{9D8B030D-6E8A-4147-A177-3AD203B41FA5}">
                      <a16:colId xmlns:a16="http://schemas.microsoft.com/office/drawing/2014/main" val="20006"/>
                    </a:ext>
                  </a:extLst>
                </a:gridCol>
                <a:gridCol w="750268">
                  <a:extLst>
                    <a:ext uri="{9D8B030D-6E8A-4147-A177-3AD203B41FA5}">
                      <a16:colId xmlns:a16="http://schemas.microsoft.com/office/drawing/2014/main" val="2367065505"/>
                    </a:ext>
                  </a:extLst>
                </a:gridCol>
                <a:gridCol w="664308">
                  <a:extLst>
                    <a:ext uri="{9D8B030D-6E8A-4147-A177-3AD203B41FA5}">
                      <a16:colId xmlns:a16="http://schemas.microsoft.com/office/drawing/2014/main" val="20007"/>
                    </a:ext>
                  </a:extLst>
                </a:gridCol>
                <a:gridCol w="908065">
                  <a:extLst>
                    <a:ext uri="{9D8B030D-6E8A-4147-A177-3AD203B41FA5}">
                      <a16:colId xmlns:a16="http://schemas.microsoft.com/office/drawing/2014/main" val="20008"/>
                    </a:ext>
                  </a:extLst>
                </a:gridCol>
                <a:gridCol w="1094154">
                  <a:extLst>
                    <a:ext uri="{9D8B030D-6E8A-4147-A177-3AD203B41FA5}">
                      <a16:colId xmlns:a16="http://schemas.microsoft.com/office/drawing/2014/main" val="20009"/>
                    </a:ext>
                  </a:extLst>
                </a:gridCol>
                <a:gridCol w="1009335">
                  <a:extLst>
                    <a:ext uri="{9D8B030D-6E8A-4147-A177-3AD203B41FA5}">
                      <a16:colId xmlns:a16="http://schemas.microsoft.com/office/drawing/2014/main" val="20010"/>
                    </a:ext>
                  </a:extLst>
                </a:gridCol>
                <a:gridCol w="1009335">
                  <a:extLst>
                    <a:ext uri="{9D8B030D-6E8A-4147-A177-3AD203B41FA5}">
                      <a16:colId xmlns:a16="http://schemas.microsoft.com/office/drawing/2014/main" val="20012"/>
                    </a:ext>
                  </a:extLst>
                </a:gridCol>
                <a:gridCol w="917164">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1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 (Mar 2023)</a:t>
                      </a: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30%</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70%</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0-&gt;0-&gt;5-&gt;15-&gt;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30-&gt;70%</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28.834</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Mobile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100" b="0" i="0" u="none" strike="noStrike" dirty="0">
                          <a:solidFill>
                            <a:srgbClr val="000000"/>
                          </a:solidFill>
                          <a:effectLst/>
                          <a:latin typeface="+mn-lt"/>
                        </a:rPr>
                        <a:t>FS_MANS_ph2</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 (Mar. 2023)</a:t>
                      </a: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75%</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kern="1200" dirty="0">
                          <a:solidFill>
                            <a:srgbClr val="0000FF"/>
                          </a:solidFill>
                          <a:latin typeface="+mn-lt"/>
                          <a:ea typeface="+mn-ea"/>
                          <a:cs typeface="+mn-cs"/>
                        </a:rPr>
                        <a:t>90%</a:t>
                      </a:r>
                    </a:p>
                  </a:txBody>
                  <a:tcPr marL="36002" marR="36002" marT="0" marB="0"/>
                </a:tc>
                <a:tc>
                  <a:txBody>
                    <a:bodyPr/>
                    <a:lstStyle/>
                    <a:p>
                      <a:pPr marL="0" algn="ctr" defTabSz="1219170" rtl="0" eaLnBrk="1" latinLnBrk="0" hangingPunct="1">
                        <a:lnSpc>
                          <a:spcPct val="107000"/>
                        </a:lnSpc>
                        <a:spcAft>
                          <a:spcPts val="800"/>
                        </a:spcAft>
                      </a:pPr>
                      <a:endParaRPr lang="en-GB" sz="1100" kern="1200" dirty="0">
                        <a:solidFill>
                          <a:srgbClr val="0000FF"/>
                        </a:solidFill>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0-&gt;10-&gt;30-&gt;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40-&gt;75-&gt;90%</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Unicom</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513578"/>
            <a:ext cx="5353166" cy="35306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609584" lvl="1" indent="0" defTabSz="1219170">
              <a:spcBef>
                <a:spcPts val="0"/>
              </a:spcBef>
              <a:spcAft>
                <a:spcPts val="600"/>
              </a:spcAft>
              <a:buNone/>
              <a:defRPr/>
            </a:pPr>
            <a:r>
              <a:rPr lang="en-US" altLang="de-DE" sz="1200" kern="0" dirty="0">
                <a:solidFill>
                  <a:prstClr val="black"/>
                </a:solidFill>
              </a:rPr>
              <a:t>10 </a:t>
            </a:r>
            <a:r>
              <a:rPr lang="en-US" altLang="de-DE" sz="1200" kern="0" dirty="0" err="1">
                <a:solidFill>
                  <a:prstClr val="black"/>
                </a:solidFill>
              </a:rPr>
              <a:t>TDocs</a:t>
            </a:r>
            <a:r>
              <a:rPr lang="en-US" altLang="de-DE" sz="1200" kern="0" dirty="0">
                <a:solidFill>
                  <a:prstClr val="black"/>
                </a:solidFill>
              </a:rPr>
              <a:t> were approved:</a:t>
            </a:r>
          </a:p>
          <a:p>
            <a:pPr marL="781034" lvl="1" indent="-171450" defTabSz="1219170">
              <a:spcBef>
                <a:spcPts val="0"/>
              </a:spcBef>
              <a:spcAft>
                <a:spcPts val="600"/>
              </a:spcAft>
              <a:defRPr/>
            </a:pPr>
            <a:r>
              <a:rPr lang="en-US" altLang="de-DE" sz="1200" kern="0" dirty="0">
                <a:solidFill>
                  <a:prstClr val="black"/>
                </a:solidFill>
              </a:rPr>
              <a:t>Adding missing reference.</a:t>
            </a:r>
          </a:p>
          <a:p>
            <a:pPr marL="781034" lvl="1" indent="-171450" defTabSz="1219170">
              <a:spcBef>
                <a:spcPts val="0"/>
              </a:spcBef>
              <a:spcAft>
                <a:spcPts val="600"/>
              </a:spcAft>
              <a:defRPr/>
            </a:pPr>
            <a:r>
              <a:rPr lang="en-US" altLang="de-DE" sz="1200" kern="0" dirty="0">
                <a:solidFill>
                  <a:prstClr val="black"/>
                </a:solidFill>
              </a:rPr>
              <a:t>Add  one Use Case on performance management of the cloud-native VNF using generic OAM functions.</a:t>
            </a:r>
          </a:p>
          <a:p>
            <a:pPr marL="781034" lvl="1" indent="-171450" defTabSz="1219170">
              <a:spcBef>
                <a:spcPts val="0"/>
              </a:spcBef>
              <a:spcAft>
                <a:spcPts val="600"/>
              </a:spcAft>
              <a:defRPr/>
            </a:pPr>
            <a:r>
              <a:rPr lang="en-US" altLang="de-DE" sz="1200" kern="0" dirty="0">
                <a:solidFill>
                  <a:prstClr val="black"/>
                </a:solidFill>
              </a:rPr>
              <a:t>Four contributions related to updating use cases were approved</a:t>
            </a:r>
          </a:p>
          <a:p>
            <a:pPr marL="781034" lvl="1" indent="-171450" defTabSz="1219170">
              <a:spcBef>
                <a:spcPts val="0"/>
              </a:spcBef>
              <a:spcAft>
                <a:spcPts val="600"/>
              </a:spcAft>
              <a:defRPr/>
            </a:pPr>
            <a:r>
              <a:rPr lang="en-US" altLang="de-DE" sz="1200" kern="0" dirty="0">
                <a:solidFill>
                  <a:prstClr val="black"/>
                </a:solidFill>
              </a:rPr>
              <a:t>Four solution-related contributions have been discussed and approved.</a:t>
            </a:r>
          </a:p>
          <a:p>
            <a:pPr marL="455073" lvl="1" indent="-455073" defTabSz="1219170">
              <a:spcBef>
                <a:spcPts val="0"/>
              </a:spcBef>
              <a:spcAft>
                <a:spcPts val="0"/>
              </a:spcAft>
              <a:buBlip>
                <a:blip r:embed="rId2"/>
              </a:buBlip>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Finish the “Conclusions and recommendations”</a:t>
            </a:r>
          </a:p>
          <a:p>
            <a:pPr marL="988459" lvl="1" indent="-378875" defTabSz="1219170">
              <a:defRPr/>
            </a:pPr>
            <a:r>
              <a:rPr lang="en-US" altLang="zh-CN" sz="1200" kern="0" dirty="0">
                <a:solidFill>
                  <a:prstClr val="black"/>
                </a:solidFill>
              </a:rPr>
              <a:t>Supplement or refine use cases if needed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27806" y="2522215"/>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de-DE" altLang="de-DE" sz="1200" kern="0" dirty="0">
                <a:solidFill>
                  <a:prstClr val="black"/>
                </a:solidFill>
              </a:rPr>
              <a:t>The following contributions have been approved:</a:t>
            </a:r>
          </a:p>
          <a:p>
            <a:pPr marL="628639" lvl="1" indent="-171450" defTabSz="1219170">
              <a:spcBef>
                <a:spcPts val="0"/>
              </a:spcBef>
              <a:spcAft>
                <a:spcPts val="0"/>
              </a:spcAft>
              <a:defRPr/>
            </a:pPr>
            <a:r>
              <a:rPr lang="en-US" altLang="zh-CN" sz="1200" kern="0" dirty="0">
                <a:solidFill>
                  <a:prstClr val="black"/>
                </a:solidFill>
              </a:rPr>
              <a:t>S5-226527 </a:t>
            </a:r>
            <a:r>
              <a:rPr lang="en-US" altLang="zh-CN" sz="1200" kern="0" dirty="0" err="1">
                <a:solidFill>
                  <a:prstClr val="black"/>
                </a:solidFill>
              </a:rPr>
              <a:t>pCR</a:t>
            </a:r>
            <a:r>
              <a:rPr lang="en-US" altLang="zh-CN" sz="1200" kern="0" dirty="0">
                <a:solidFill>
                  <a:prstClr val="black"/>
                </a:solidFill>
              </a:rPr>
              <a:t> TR 28.835 Add key issue on PLMN granularity requirement of performance measurements for MOCN</a:t>
            </a:r>
          </a:p>
          <a:p>
            <a:pPr marL="628639" lvl="1" indent="-171450" defTabSz="1219170">
              <a:spcBef>
                <a:spcPts val="0"/>
              </a:spcBef>
              <a:spcAft>
                <a:spcPts val="0"/>
              </a:spcAft>
              <a:defRPr/>
            </a:pPr>
            <a:r>
              <a:rPr lang="en-US" altLang="zh-CN" sz="1200" kern="0" dirty="0">
                <a:solidFill>
                  <a:prstClr val="black"/>
                </a:solidFill>
              </a:rPr>
              <a:t>S5-226989 </a:t>
            </a:r>
            <a:r>
              <a:rPr lang="en-US" altLang="zh-CN" sz="1200" kern="0" dirty="0" err="1">
                <a:solidFill>
                  <a:prstClr val="black"/>
                </a:solidFill>
              </a:rPr>
              <a:t>pCR</a:t>
            </a:r>
            <a:r>
              <a:rPr lang="en-US" altLang="zh-CN" sz="1200" kern="0" dirty="0">
                <a:solidFill>
                  <a:prstClr val="black"/>
                </a:solidFill>
              </a:rPr>
              <a:t> TR 28.835 Add Issue for Operator Specific 5QI</a:t>
            </a:r>
          </a:p>
          <a:p>
            <a:pPr marL="628639" lvl="1" indent="-171450" defTabSz="1219170">
              <a:spcBef>
                <a:spcPts val="0"/>
              </a:spcBef>
              <a:spcAft>
                <a:spcPts val="0"/>
              </a:spcAft>
              <a:defRPr/>
            </a:pPr>
            <a:r>
              <a:rPr lang="en-US" altLang="zh-CN" sz="1200" kern="0" dirty="0">
                <a:solidFill>
                  <a:prstClr val="black"/>
                </a:solidFill>
              </a:rPr>
              <a:t>S5-226991 </a:t>
            </a:r>
            <a:r>
              <a:rPr lang="en-US" altLang="zh-CN" sz="1200" kern="0" dirty="0" err="1">
                <a:solidFill>
                  <a:prstClr val="black"/>
                </a:solidFill>
              </a:rPr>
              <a:t>pCR</a:t>
            </a:r>
            <a:r>
              <a:rPr lang="en-US" altLang="zh-CN" sz="1200" kern="0" dirty="0">
                <a:solidFill>
                  <a:prstClr val="black"/>
                </a:solidFill>
              </a:rPr>
              <a:t> TR 28.835 Add potential solution for issue on PLMN granularity requirement of performance measurements for MOCN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Propose some conclusions and recommendations for MANS.</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622340830"/>
              </p:ext>
            </p:extLst>
          </p:nvPr>
        </p:nvGraphicFramePr>
        <p:xfrm>
          <a:off x="124354" y="800100"/>
          <a:ext cx="11755032" cy="2285119"/>
        </p:xfrm>
        <a:graphic>
          <a:graphicData uri="http://schemas.openxmlformats.org/drawingml/2006/table">
            <a:tbl>
              <a:tblPr firstRow="1" firstCol="1" bandRow="1">
                <a:tableStyleId>{F5AB1C69-6EDB-4FF4-983F-18BD219EF322}</a:tableStyleId>
              </a:tblPr>
              <a:tblGrid>
                <a:gridCol w="636585">
                  <a:extLst>
                    <a:ext uri="{9D8B030D-6E8A-4147-A177-3AD203B41FA5}">
                      <a16:colId xmlns:a16="http://schemas.microsoft.com/office/drawing/2014/main" val="20000"/>
                    </a:ext>
                  </a:extLst>
                </a:gridCol>
                <a:gridCol w="2598939">
                  <a:extLst>
                    <a:ext uri="{9D8B030D-6E8A-4147-A177-3AD203B41FA5}">
                      <a16:colId xmlns:a16="http://schemas.microsoft.com/office/drawing/2014/main" val="20001"/>
                    </a:ext>
                  </a:extLst>
                </a:gridCol>
                <a:gridCol w="700538">
                  <a:extLst>
                    <a:ext uri="{9D8B030D-6E8A-4147-A177-3AD203B41FA5}">
                      <a16:colId xmlns:a16="http://schemas.microsoft.com/office/drawing/2014/main" val="20002"/>
                    </a:ext>
                  </a:extLst>
                </a:gridCol>
                <a:gridCol w="817102">
                  <a:extLst>
                    <a:ext uri="{9D8B030D-6E8A-4147-A177-3AD203B41FA5}">
                      <a16:colId xmlns:a16="http://schemas.microsoft.com/office/drawing/2014/main" val="20005"/>
                    </a:ext>
                  </a:extLst>
                </a:gridCol>
                <a:gridCol w="554206">
                  <a:extLst>
                    <a:ext uri="{9D8B030D-6E8A-4147-A177-3AD203B41FA5}">
                      <a16:colId xmlns:a16="http://schemas.microsoft.com/office/drawing/2014/main" val="20006"/>
                    </a:ext>
                  </a:extLst>
                </a:gridCol>
                <a:gridCol w="642404">
                  <a:extLst>
                    <a:ext uri="{9D8B030D-6E8A-4147-A177-3AD203B41FA5}">
                      <a16:colId xmlns:a16="http://schemas.microsoft.com/office/drawing/2014/main" val="2978466853"/>
                    </a:ext>
                  </a:extLst>
                </a:gridCol>
                <a:gridCol w="642404">
                  <a:extLst>
                    <a:ext uri="{9D8B030D-6E8A-4147-A177-3AD203B41FA5}">
                      <a16:colId xmlns:a16="http://schemas.microsoft.com/office/drawing/2014/main" val="20007"/>
                    </a:ext>
                  </a:extLst>
                </a:gridCol>
                <a:gridCol w="1093345">
                  <a:extLst>
                    <a:ext uri="{9D8B030D-6E8A-4147-A177-3AD203B41FA5}">
                      <a16:colId xmlns:a16="http://schemas.microsoft.com/office/drawing/2014/main" val="20008"/>
                    </a:ext>
                  </a:extLst>
                </a:gridCol>
                <a:gridCol w="1104884">
                  <a:extLst>
                    <a:ext uri="{9D8B030D-6E8A-4147-A177-3AD203B41FA5}">
                      <a16:colId xmlns:a16="http://schemas.microsoft.com/office/drawing/2014/main" val="20009"/>
                    </a:ext>
                  </a:extLst>
                </a:gridCol>
                <a:gridCol w="1019234">
                  <a:extLst>
                    <a:ext uri="{9D8B030D-6E8A-4147-A177-3AD203B41FA5}">
                      <a16:colId xmlns:a16="http://schemas.microsoft.com/office/drawing/2014/main" val="20010"/>
                    </a:ext>
                  </a:extLst>
                </a:gridCol>
                <a:gridCol w="1019234">
                  <a:extLst>
                    <a:ext uri="{9D8B030D-6E8A-4147-A177-3AD203B41FA5}">
                      <a16:colId xmlns:a16="http://schemas.microsoft.com/office/drawing/2014/main" val="20012"/>
                    </a:ext>
                  </a:extLst>
                </a:gridCol>
                <a:gridCol w="926157">
                  <a:extLst>
                    <a:ext uri="{9D8B030D-6E8A-4147-A177-3AD203B41FA5}">
                      <a16:colId xmlns:a16="http://schemas.microsoft.com/office/drawing/2014/main" val="20013"/>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24361">
                <a:tc>
                  <a:txBody>
                    <a:bodyPr/>
                    <a:lstStyle/>
                    <a:p>
                      <a:pPr algn="ctr" fontAlgn="t"/>
                      <a:r>
                        <a:rPr lang="en-US" sz="1100" b="0" i="0" u="none" strike="noStrike" dirty="0">
                          <a:solidFill>
                            <a:srgbClr val="000000"/>
                          </a:solidFill>
                          <a:effectLst/>
                          <a:latin typeface="+mn-lt"/>
                        </a:rPr>
                        <a:t>950034</a:t>
                      </a:r>
                    </a:p>
                  </a:txBody>
                  <a:tcPr marL="6350" marR="6350" marT="6350" marB="0"/>
                </a:tc>
                <a:tc>
                  <a:txBody>
                    <a:bodyPr/>
                    <a:lstStyle/>
                    <a:p>
                      <a:pPr algn="l" fontAlgn="t"/>
                      <a:r>
                        <a:rPr lang="en-US" sz="11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1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 SA#100 (Jun 2023)</a:t>
                      </a:r>
                      <a:endParaRPr 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100" b="0" i="0" u="none" strike="noStrike" kern="1200" dirty="0">
                          <a:solidFill>
                            <a:srgbClr val="000000"/>
                          </a:solidFill>
                          <a:effectLst/>
                          <a:latin typeface="+mn-lt"/>
                          <a:ea typeface="+mn-ea"/>
                          <a:cs typeface="+mn-cs"/>
                        </a:rPr>
                        <a:t>25%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SP-220152</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b="0" i="0" u="none" strike="noStrike" kern="1200" dirty="0">
                          <a:solidFill>
                            <a:srgbClr val="0000FF"/>
                          </a:solidFill>
                          <a:effectLst/>
                          <a:latin typeface="+mn-lt"/>
                          <a:ea typeface="+mn-ea"/>
                          <a:cs typeface="+mn-cs"/>
                        </a:rPr>
                        <a:t>35%</a:t>
                      </a:r>
                    </a:p>
                  </a:txBody>
                  <a:tcPr marL="36002" marR="36002" marT="0" marB="0"/>
                </a:tc>
                <a:tc>
                  <a:txBody>
                    <a:bodyPr/>
                    <a:lstStyle/>
                    <a:p>
                      <a:pPr marL="0" algn="ctr" defTabSz="1219170" rtl="0" eaLnBrk="1" latinLnBrk="0" hangingPunct="1">
                        <a:lnSpc>
                          <a:spcPct val="107000"/>
                        </a:lnSpc>
                        <a:spcAft>
                          <a:spcPts val="800"/>
                        </a:spcAft>
                      </a:pPr>
                      <a:endParaRPr lang="en-GB" sz="11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0-&gt;10-&gt;15-&gt;20-&gt;25-&gt;35%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28.837</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Nokia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 SA#98(Dec 2022) </a:t>
                      </a:r>
                      <a:r>
                        <a:rPr lang="en-US" altLang="zh-CN" sz="1100" b="1" kern="1200" dirty="0">
                          <a:solidFill>
                            <a:srgbClr val="0000FF"/>
                          </a:solidFill>
                          <a:effectLst/>
                          <a:latin typeface="+mn-lt"/>
                          <a:ea typeface="+mn-ea"/>
                          <a:cs typeface="Arial" panose="020B0604020202020204" pitchFamily="34" charset="0"/>
                        </a:rPr>
                        <a:t>-&gt; SA#99 (Mar. 2023)</a:t>
                      </a:r>
                    </a:p>
                  </a:txBody>
                  <a:tcPr marL="9525" marR="9525" marT="9525" marB="9525"/>
                </a:tc>
                <a:tc>
                  <a:txBody>
                    <a:bodyPr/>
                    <a:lstStyle/>
                    <a:p>
                      <a:pPr algn="ctr" fontAlgn="t"/>
                      <a:r>
                        <a:rPr lang="en-US" sz="11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100" b="0" i="0" u="none" strike="noStrike" kern="1200" dirty="0">
                          <a:solidFill>
                            <a:srgbClr val="000000"/>
                          </a:solidFill>
                          <a:effectLst/>
                          <a:latin typeface="+mn-lt"/>
                          <a:ea typeface="+mn-ea"/>
                          <a:cs typeface="+mn-cs"/>
                        </a:rPr>
                        <a:t>0-&gt;20-&gt;30-&gt;75%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28.841</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China </a:t>
                      </a:r>
                      <a:r>
                        <a:rPr lang="fr-FR" altLang="zh-CN" sz="1100" b="0" i="0" u="none" strike="noStrike" kern="1200" dirty="0" err="1">
                          <a:solidFill>
                            <a:srgbClr val="000000"/>
                          </a:solidFill>
                          <a:effectLst/>
                          <a:latin typeface="+mn-lt"/>
                          <a:ea typeface="+mn-ea"/>
                          <a:cs typeface="+mn-cs"/>
                        </a:rPr>
                        <a:t>Unicom</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r h="488370">
                <a:tc>
                  <a:txBody>
                    <a:bodyPr/>
                    <a:lstStyle/>
                    <a:p>
                      <a:pPr algn="ctr" fontAlgn="t"/>
                      <a:r>
                        <a:rPr lang="en-US" sz="11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Study on Data management phase 2</a:t>
                      </a:r>
                      <a:endParaRPr lang="zh-CN" sz="11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FS_MADCOL_ph2</a:t>
                      </a:r>
                      <a:endParaRPr lang="zh-CN" altLang="en-US" sz="11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SP-220842</a:t>
                      </a:r>
                      <a:endParaRPr lang="zh-CN" altLang="zh-CN" sz="11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Nokia</a:t>
                      </a:r>
                      <a:endParaRPr lang="zh-CN" altLang="en-US" sz="11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270642"/>
            <a:ext cx="3349210" cy="293477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400050" lvl="1" indent="0" defTabSz="1219170">
              <a:spcBef>
                <a:spcPts val="0"/>
              </a:spcBef>
              <a:spcAft>
                <a:spcPts val="0"/>
              </a:spcAft>
              <a:buNone/>
              <a:defRPr/>
            </a:pPr>
            <a:r>
              <a:rPr lang="en-US" altLang="zh-CN" sz="1200" dirty="0"/>
              <a:t>Below aspects were proposed and approved.</a:t>
            </a:r>
          </a:p>
          <a:p>
            <a:pPr marL="988459" lvl="1" indent="-378875" defTabSz="1219170">
              <a:defRPr/>
            </a:pPr>
            <a:r>
              <a:rPr lang="en-US" altLang="zh-CN" sz="1200" kern="0" dirty="0">
                <a:solidFill>
                  <a:prstClr val="black"/>
                </a:solidFill>
              </a:rPr>
              <a:t>Potential Solution for reporting of collected Management Data</a:t>
            </a:r>
          </a:p>
          <a:p>
            <a:pPr marL="988459" lvl="1" indent="-378875" defTabSz="1219170">
              <a:defRPr/>
            </a:pPr>
            <a:r>
              <a:rPr lang="en-US" altLang="zh-CN" sz="1200" kern="0" dirty="0">
                <a:solidFill>
                  <a:prstClr val="black"/>
                </a:solidFill>
              </a:rPr>
              <a:t>New Key Issue on reporting per DRB per UE MDT measurements</a:t>
            </a:r>
          </a:p>
          <a:p>
            <a:pPr marL="988459" lvl="1" indent="-378875" defTabSz="1219170">
              <a:defRPr/>
            </a:pPr>
            <a:r>
              <a:rPr lang="en-US" altLang="zh-CN" sz="1200" kern="0" dirty="0">
                <a:solidFill>
                  <a:prstClr val="black"/>
                </a:solidFill>
              </a:rPr>
              <a:t>Conclusion on the Alignment of Report Amount Parameter</a:t>
            </a:r>
            <a:endParaRPr lang="en-US" altLang="zh-CN" sz="1200" dirty="0"/>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RAN2, RAN3</a:t>
            </a:r>
            <a:endParaRPr lang="de-DE" altLang="zh-CN" sz="1200" dirty="0"/>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43904" y="3270642"/>
            <a:ext cx="4552836"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SA5#145e:</a:t>
            </a:r>
          </a:p>
          <a:p>
            <a:pPr marL="988459" lvl="1" indent="-378875" defTabSz="1219170">
              <a:defRPr/>
            </a:pPr>
            <a:r>
              <a:rPr lang="en-US" altLang="de-DE" sz="1200" kern="0" dirty="0">
                <a:solidFill>
                  <a:prstClr val="black"/>
                </a:solidFill>
              </a:rPr>
              <a:t>5 </a:t>
            </a:r>
            <a:r>
              <a:rPr lang="en-US" altLang="de-DE" sz="1200" kern="0" dirty="0" err="1">
                <a:solidFill>
                  <a:prstClr val="black"/>
                </a:solidFill>
              </a:rPr>
              <a:t>TDocs</a:t>
            </a:r>
            <a:r>
              <a:rPr lang="en-US" altLang="de-DE" sz="1200" kern="0" dirty="0">
                <a:solidFill>
                  <a:prstClr val="black"/>
                </a:solidFill>
              </a:rPr>
              <a:t> were approved </a:t>
            </a:r>
          </a:p>
          <a:p>
            <a:pPr marL="988459" lvl="1" indent="-378875" defTabSz="1219170">
              <a:defRPr/>
            </a:pPr>
            <a:r>
              <a:rPr lang="en-US" altLang="de-DE" sz="1200" kern="0" dirty="0">
                <a:solidFill>
                  <a:prstClr val="black"/>
                </a:solidFill>
              </a:rPr>
              <a:t>Some use cases, potential requirements and potential solutions have been completed.</a:t>
            </a:r>
          </a:p>
          <a:p>
            <a:pPr marL="988459" lvl="1" indent="-378875" defTabSz="1219170">
              <a:defRPr/>
            </a:pPr>
            <a:r>
              <a:rPr lang="en-US" altLang="de-DE" sz="1200" kern="0" dirty="0">
                <a:solidFill>
                  <a:prstClr val="black"/>
                </a:solidFill>
              </a:rPr>
              <a:t>Some Annexes of IoT-NTN have been added.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altLang="de-DE" sz="1200" kern="0" dirty="0">
                <a:solidFill>
                  <a:prstClr val="black"/>
                </a:solidFill>
              </a:rPr>
              <a:t>Continue evaluation of scenarios, potential requirements and solutions.</a:t>
            </a:r>
          </a:p>
          <a:p>
            <a:pPr marL="988459" lvl="1" indent="-378875" defTabSz="1219170">
              <a:defRPr/>
            </a:pPr>
            <a:r>
              <a:rPr lang="en-US" altLang="de-DE" sz="1200" kern="0" dirty="0">
                <a:solidFill>
                  <a:prstClr val="black"/>
                </a:solidFill>
              </a:rPr>
              <a:t>Try to make conclusions and recommendations for </a:t>
            </a:r>
            <a:r>
              <a:rPr lang="en-US" altLang="de-DE" sz="1200" kern="0" dirty="0" err="1">
                <a:solidFill>
                  <a:prstClr val="black"/>
                </a:solidFill>
              </a:rPr>
              <a:t>IoT_NTN</a:t>
            </a:r>
            <a:endParaRPr lang="en-US" altLang="de-DE" sz="1200" kern="0" dirty="0">
              <a:solidFill>
                <a:prstClr val="black"/>
              </a:solidFill>
            </a:endParaRP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17336" y="3278361"/>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988459" lvl="1" indent="-378875" defTabSz="1219170">
              <a:defRPr/>
            </a:pPr>
            <a:r>
              <a:rPr lang="en-US" altLang="zh-CN" sz="1200" kern="0" dirty="0">
                <a:solidFill>
                  <a:prstClr val="black"/>
                </a:solidFill>
              </a:rPr>
              <a:t>The work has started with discussing the need for a harmonized management data representation and ways of querying stored management data based on that representation.</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endParaRPr lang="de-DE" altLang="zh-CN" sz="1200" dirty="0"/>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59511011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1061193425"/>
              </p:ext>
            </p:extLst>
          </p:nvPr>
        </p:nvGraphicFramePr>
        <p:xfrm>
          <a:off x="160750" y="1092046"/>
          <a:ext cx="11747156" cy="5060459"/>
        </p:xfrm>
        <a:graphic>
          <a:graphicData uri="http://schemas.openxmlformats.org/drawingml/2006/table">
            <a:tbl>
              <a:tblPr firstRow="1" firstCol="1" bandRow="1">
                <a:tableStyleId>{F5AB1C69-6EDB-4FF4-983F-18BD219EF322}</a:tableStyleId>
              </a:tblPr>
              <a:tblGrid>
                <a:gridCol w="525457">
                  <a:extLst>
                    <a:ext uri="{9D8B030D-6E8A-4147-A177-3AD203B41FA5}">
                      <a16:colId xmlns:a16="http://schemas.microsoft.com/office/drawing/2014/main" val="20000"/>
                    </a:ext>
                  </a:extLst>
                </a:gridCol>
                <a:gridCol w="2262392">
                  <a:extLst>
                    <a:ext uri="{9D8B030D-6E8A-4147-A177-3AD203B41FA5}">
                      <a16:colId xmlns:a16="http://schemas.microsoft.com/office/drawing/2014/main" val="20001"/>
                    </a:ext>
                  </a:extLst>
                </a:gridCol>
                <a:gridCol w="851211">
                  <a:extLst>
                    <a:ext uri="{9D8B030D-6E8A-4147-A177-3AD203B41FA5}">
                      <a16:colId xmlns:a16="http://schemas.microsoft.com/office/drawing/2014/main" val="20002"/>
                    </a:ext>
                  </a:extLst>
                </a:gridCol>
                <a:gridCol w="1125953">
                  <a:extLst>
                    <a:ext uri="{9D8B030D-6E8A-4147-A177-3AD203B41FA5}">
                      <a16:colId xmlns:a16="http://schemas.microsoft.com/office/drawing/2014/main" val="20005"/>
                    </a:ext>
                  </a:extLst>
                </a:gridCol>
                <a:gridCol w="512062">
                  <a:extLst>
                    <a:ext uri="{9D8B030D-6E8A-4147-A177-3AD203B41FA5}">
                      <a16:colId xmlns:a16="http://schemas.microsoft.com/office/drawing/2014/main" val="20006"/>
                    </a:ext>
                  </a:extLst>
                </a:gridCol>
                <a:gridCol w="637853">
                  <a:extLst>
                    <a:ext uri="{9D8B030D-6E8A-4147-A177-3AD203B41FA5}">
                      <a16:colId xmlns:a16="http://schemas.microsoft.com/office/drawing/2014/main" val="4104336562"/>
                    </a:ext>
                  </a:extLst>
                </a:gridCol>
                <a:gridCol w="637853">
                  <a:extLst>
                    <a:ext uri="{9D8B030D-6E8A-4147-A177-3AD203B41FA5}">
                      <a16:colId xmlns:a16="http://schemas.microsoft.com/office/drawing/2014/main" val="20007"/>
                    </a:ext>
                  </a:extLst>
                </a:gridCol>
                <a:gridCol w="1134578">
                  <a:extLst>
                    <a:ext uri="{9D8B030D-6E8A-4147-A177-3AD203B41FA5}">
                      <a16:colId xmlns:a16="http://schemas.microsoft.com/office/drawing/2014/main" val="20008"/>
                    </a:ext>
                  </a:extLst>
                </a:gridCol>
                <a:gridCol w="1102247">
                  <a:extLst>
                    <a:ext uri="{9D8B030D-6E8A-4147-A177-3AD203B41FA5}">
                      <a16:colId xmlns:a16="http://schemas.microsoft.com/office/drawing/2014/main" val="20009"/>
                    </a:ext>
                  </a:extLst>
                </a:gridCol>
                <a:gridCol w="1016801">
                  <a:extLst>
                    <a:ext uri="{9D8B030D-6E8A-4147-A177-3AD203B41FA5}">
                      <a16:colId xmlns:a16="http://schemas.microsoft.com/office/drawing/2014/main" val="20010"/>
                    </a:ext>
                  </a:extLst>
                </a:gridCol>
                <a:gridCol w="1016801">
                  <a:extLst>
                    <a:ext uri="{9D8B030D-6E8A-4147-A177-3AD203B41FA5}">
                      <a16:colId xmlns:a16="http://schemas.microsoft.com/office/drawing/2014/main" val="20012"/>
                    </a:ext>
                  </a:extLst>
                </a:gridCol>
                <a:gridCol w="923948">
                  <a:extLst>
                    <a:ext uri="{9D8B030D-6E8A-4147-A177-3AD203B41FA5}">
                      <a16:colId xmlns:a16="http://schemas.microsoft.com/office/drawing/2014/main" val="20013"/>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enhancement of management of non-public networks </a:t>
                      </a:r>
                    </a:p>
                  </a:txBody>
                  <a:tcPr marL="6350" marR="6350" marT="6350" marB="0"/>
                </a:tc>
                <a:tc>
                  <a:txBody>
                    <a:bodyPr/>
                    <a:lstStyle/>
                    <a:p>
                      <a:pPr algn="l" fontAlgn="t"/>
                      <a:r>
                        <a:rPr lang="en-US" sz="1000" b="0" i="0" u="none" strike="noStrike">
                          <a:solidFill>
                            <a:srgbClr val="000000"/>
                          </a:solidFill>
                          <a:effectLst/>
                          <a:latin typeface="+mn-lt"/>
                        </a:rPr>
                        <a:t>FS_OAM_eNPN</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 (Mar 2023)</a:t>
                      </a:r>
                      <a:endParaRPr lang="en-US"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SA, SA2, 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 (Mar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 -&gt;</a:t>
                      </a:r>
                      <a:r>
                        <a:rPr lang="en-US" altLang="zh-CN" sz="1000" kern="1200" baseline="0" dirty="0">
                          <a:solidFill>
                            <a:srgbClr val="000000"/>
                          </a:solidFill>
                          <a:effectLst/>
                          <a:latin typeface="+mn-lt"/>
                          <a:ea typeface="+mn-ea"/>
                          <a:cs typeface="Arial" panose="020B0604020202020204" pitchFamily="34" charset="0"/>
                        </a:rPr>
                        <a:t> </a:t>
                      </a:r>
                      <a:r>
                        <a:rPr lang="en-US" altLang="zh-CN" sz="1000" b="1" kern="1200" baseline="0" dirty="0">
                          <a:solidFill>
                            <a:srgbClr val="0000FF"/>
                          </a:solidFill>
                          <a:effectLst/>
                          <a:latin typeface="+mn-lt"/>
                          <a:ea typeface="+mn-ea"/>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83%</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 (Mar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3300"/>
                          </a:solidFill>
                          <a:effectLst/>
                          <a:latin typeface="+mn-lt"/>
                          <a:ea typeface="宋体" panose="02010600030101010101" pitchFamily="2" charset="-122"/>
                          <a:cs typeface="Arial" panose="020B0604020202020204" pitchFamily="34" charset="0"/>
                        </a:rPr>
                        <a:t>50-&gt;50%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045979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(1/3)</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67954581"/>
              </p:ext>
            </p:extLst>
          </p:nvPr>
        </p:nvGraphicFramePr>
        <p:xfrm>
          <a:off x="222421" y="1002611"/>
          <a:ext cx="11641331" cy="2399750"/>
        </p:xfrm>
        <a:graphic>
          <a:graphicData uri="http://schemas.openxmlformats.org/drawingml/2006/table">
            <a:tbl>
              <a:tblPr firstRow="1" firstCol="1" bandRow="1">
                <a:tableStyleId>{F5AB1C69-6EDB-4FF4-983F-18BD219EF322}</a:tableStyleId>
              </a:tblPr>
              <a:tblGrid>
                <a:gridCol w="522234">
                  <a:extLst>
                    <a:ext uri="{9D8B030D-6E8A-4147-A177-3AD203B41FA5}">
                      <a16:colId xmlns:a16="http://schemas.microsoft.com/office/drawing/2014/main" val="20000"/>
                    </a:ext>
                  </a:extLst>
                </a:gridCol>
                <a:gridCol w="2685778">
                  <a:extLst>
                    <a:ext uri="{9D8B030D-6E8A-4147-A177-3AD203B41FA5}">
                      <a16:colId xmlns:a16="http://schemas.microsoft.com/office/drawing/2014/main" val="20001"/>
                    </a:ext>
                  </a:extLst>
                </a:gridCol>
                <a:gridCol w="694582">
                  <a:extLst>
                    <a:ext uri="{9D8B030D-6E8A-4147-A177-3AD203B41FA5}">
                      <a16:colId xmlns:a16="http://schemas.microsoft.com/office/drawing/2014/main" val="20002"/>
                    </a:ext>
                  </a:extLst>
                </a:gridCol>
                <a:gridCol w="810154">
                  <a:extLst>
                    <a:ext uri="{9D8B030D-6E8A-4147-A177-3AD203B41FA5}">
                      <a16:colId xmlns:a16="http://schemas.microsoft.com/office/drawing/2014/main" val="20005"/>
                    </a:ext>
                  </a:extLst>
                </a:gridCol>
                <a:gridCol w="518614">
                  <a:extLst>
                    <a:ext uri="{9D8B030D-6E8A-4147-A177-3AD203B41FA5}">
                      <a16:colId xmlns:a16="http://schemas.microsoft.com/office/drawing/2014/main" val="20006"/>
                    </a:ext>
                  </a:extLst>
                </a:gridCol>
                <a:gridCol w="623198">
                  <a:extLst>
                    <a:ext uri="{9D8B030D-6E8A-4147-A177-3AD203B41FA5}">
                      <a16:colId xmlns:a16="http://schemas.microsoft.com/office/drawing/2014/main" val="3503595155"/>
                    </a:ext>
                  </a:extLst>
                </a:gridCol>
                <a:gridCol w="623198">
                  <a:extLst>
                    <a:ext uri="{9D8B030D-6E8A-4147-A177-3AD203B41FA5}">
                      <a16:colId xmlns:a16="http://schemas.microsoft.com/office/drawing/2014/main" val="20007"/>
                    </a:ext>
                  </a:extLst>
                </a:gridCol>
                <a:gridCol w="1128671">
                  <a:extLst>
                    <a:ext uri="{9D8B030D-6E8A-4147-A177-3AD203B41FA5}">
                      <a16:colId xmlns:a16="http://schemas.microsoft.com/office/drawing/2014/main" val="20008"/>
                    </a:ext>
                  </a:extLst>
                </a:gridCol>
                <a:gridCol w="1095488">
                  <a:extLst>
                    <a:ext uri="{9D8B030D-6E8A-4147-A177-3AD203B41FA5}">
                      <a16:colId xmlns:a16="http://schemas.microsoft.com/office/drawing/2014/main" val="20009"/>
                    </a:ext>
                  </a:extLst>
                </a:gridCol>
                <a:gridCol w="1010566">
                  <a:extLst>
                    <a:ext uri="{9D8B030D-6E8A-4147-A177-3AD203B41FA5}">
                      <a16:colId xmlns:a16="http://schemas.microsoft.com/office/drawing/2014/main" val="20010"/>
                    </a:ext>
                  </a:extLst>
                </a:gridCol>
                <a:gridCol w="1010566">
                  <a:extLst>
                    <a:ext uri="{9D8B030D-6E8A-4147-A177-3AD203B41FA5}">
                      <a16:colId xmlns:a16="http://schemas.microsoft.com/office/drawing/2014/main" val="20012"/>
                    </a:ext>
                  </a:extLst>
                </a:gridCol>
                <a:gridCol w="918282">
                  <a:extLst>
                    <a:ext uri="{9D8B030D-6E8A-4147-A177-3AD203B41FA5}">
                      <a16:colId xmlns:a16="http://schemas.microsoft.com/office/drawing/2014/main" val="20013"/>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 (Mar 2023)</a:t>
                      </a:r>
                      <a:endParaRPr 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 -&gt; </a:t>
                      </a:r>
                      <a:r>
                        <a:rPr lang="en-US" altLang="zh-CN" sz="1000" b="1" kern="1200" dirty="0">
                          <a:solidFill>
                            <a:srgbClr val="0000FF"/>
                          </a:solidFill>
                          <a:effectLst/>
                          <a:latin typeface="+mn-lt"/>
                          <a:ea typeface="+mn-ea"/>
                          <a:cs typeface="Arial" panose="020B0604020202020204" pitchFamily="34" charset="0"/>
                        </a:rPr>
                        <a:t>SA#99 (Mar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83%</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455266"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 Several conclusions for different KIs were agreed</a:t>
            </a:r>
          </a:p>
          <a:p>
            <a:pPr marL="855123" lvl="1" indent="-455073" defTabSz="1219170">
              <a:spcBef>
                <a:spcPts val="0"/>
              </a:spcBef>
              <a:spcAft>
                <a:spcPts val="0"/>
              </a:spcAft>
              <a:defRPr/>
            </a:pPr>
            <a:r>
              <a:rPr lang="en-US" altLang="de-DE" sz="1100" kern="0" dirty="0">
                <a:solidFill>
                  <a:prstClr val="black"/>
                </a:solidFill>
              </a:rPr>
              <a:t>Several Editor's notes were resolved.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To finalize the left conclusion part for some key issues</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399521" y="3617087"/>
            <a:ext cx="3792479"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since SA5#145e:</a:t>
            </a:r>
          </a:p>
          <a:p>
            <a:pPr marL="400050" lvl="1" indent="0" defTabSz="1219170">
              <a:spcBef>
                <a:spcPts val="0"/>
              </a:spcBef>
              <a:spcAft>
                <a:spcPts val="0"/>
              </a:spcAft>
              <a:buNone/>
              <a:defRPr/>
            </a:pPr>
            <a:r>
              <a:rPr lang="en-US" altLang="zh-CN" sz="900" kern="0" dirty="0">
                <a:solidFill>
                  <a:prstClr val="black"/>
                </a:solidFill>
              </a:rPr>
              <a:t>Several contributions have been approved:</a:t>
            </a:r>
          </a:p>
          <a:p>
            <a:pPr marL="855123" lvl="1" indent="-455073" defTabSz="1219170">
              <a:spcBef>
                <a:spcPts val="0"/>
              </a:spcBef>
              <a:spcAft>
                <a:spcPts val="0"/>
              </a:spcAft>
              <a:defRPr/>
            </a:pPr>
            <a:r>
              <a:rPr lang="en-US" altLang="zh-CN" sz="900" kern="0" dirty="0">
                <a:solidFill>
                  <a:prstClr val="black"/>
                </a:solidFill>
              </a:rPr>
              <a:t>Concepts of filtering and combination in exposure </a:t>
            </a:r>
            <a:r>
              <a:rPr lang="en-US" altLang="zh-CN" sz="900" kern="0" dirty="0" err="1">
                <a:solidFill>
                  <a:prstClr val="black"/>
                </a:solidFill>
              </a:rPr>
              <a:t>governance,Concepts</a:t>
            </a:r>
            <a:r>
              <a:rPr lang="en-US" altLang="zh-CN" sz="900" kern="0" dirty="0">
                <a:solidFill>
                  <a:prstClr val="black"/>
                </a:solidFill>
              </a:rPr>
              <a:t> of filtering in exposure governance</a:t>
            </a:r>
          </a:p>
          <a:p>
            <a:pPr marL="855123" lvl="1" indent="-455073" defTabSz="1219170">
              <a:spcBef>
                <a:spcPts val="0"/>
              </a:spcBef>
              <a:spcAft>
                <a:spcPts val="0"/>
              </a:spcAft>
              <a:defRPr/>
            </a:pPr>
            <a:r>
              <a:rPr lang="en-US" altLang="zh-CN" sz="900" kern="0" dirty="0">
                <a:solidFill>
                  <a:prstClr val="black"/>
                </a:solidFill>
              </a:rPr>
              <a:t>Merge the use cases related to exposed </a:t>
            </a:r>
            <a:r>
              <a:rPr lang="en-US" altLang="zh-CN" sz="900" kern="0" dirty="0" err="1">
                <a:solidFill>
                  <a:prstClr val="black"/>
                </a:solidFill>
              </a:rPr>
              <a:t>MnS</a:t>
            </a:r>
            <a:r>
              <a:rPr lang="en-US" altLang="zh-CN" sz="900" kern="0" dirty="0">
                <a:solidFill>
                  <a:prstClr val="black"/>
                </a:solidFill>
              </a:rPr>
              <a:t> discovery, Merge the use cases related to network slice management capability exposure</a:t>
            </a:r>
          </a:p>
          <a:p>
            <a:pPr marL="855123" lvl="1" indent="-455073" defTabSz="1219170">
              <a:spcBef>
                <a:spcPts val="0"/>
              </a:spcBef>
              <a:spcAft>
                <a:spcPts val="0"/>
              </a:spcAft>
              <a:defRPr/>
            </a:pPr>
            <a:r>
              <a:rPr lang="en-US" altLang="zh-CN" sz="900" kern="0" dirty="0">
                <a:solidFill>
                  <a:prstClr val="black"/>
                </a:solidFill>
              </a:rPr>
              <a:t>Update the description of exposure scenarios in clause 4.1.1,Update Solution for network slice management capability exposure via CAPIF</a:t>
            </a:r>
          </a:p>
          <a:p>
            <a:pPr marL="855123" lvl="1" indent="-455073" defTabSz="1219170">
              <a:spcBef>
                <a:spcPts val="0"/>
              </a:spcBef>
              <a:spcAft>
                <a:spcPts val="0"/>
              </a:spcAft>
              <a:defRPr/>
            </a:pPr>
            <a:r>
              <a:rPr lang="en-US" altLang="zh-CN" sz="900" kern="0" dirty="0">
                <a:solidFill>
                  <a:prstClr val="black"/>
                </a:solidFill>
              </a:rPr>
              <a:t>Handling of customer's requirement for network slice management capabilities exposure</a:t>
            </a:r>
          </a:p>
          <a:p>
            <a:pPr marL="855123" lvl="1" indent="-455073" defTabSz="1219170">
              <a:spcBef>
                <a:spcPts val="0"/>
              </a:spcBef>
              <a:spcAft>
                <a:spcPts val="0"/>
              </a:spcAft>
              <a:defRPr/>
            </a:pPr>
            <a:r>
              <a:rPr lang="en-US" altLang="zh-CN" sz="900" kern="0" dirty="0">
                <a:solidFill>
                  <a:prstClr val="black"/>
                </a:solidFill>
              </a:rPr>
              <a:t>Add cons for alternative 1,Add Reference Architecture</a:t>
            </a:r>
            <a:endParaRPr lang="en-US" altLang="zh-CN" sz="9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900" kern="0" dirty="0">
                <a:solidFill>
                  <a:prstClr val="black"/>
                </a:solidFill>
              </a:rPr>
              <a:t>None</a:t>
            </a:r>
            <a:endParaRPr lang="en-US" sz="9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900" kern="0" dirty="0">
                <a:solidFill>
                  <a:prstClr val="black"/>
                </a:solidFill>
              </a:rPr>
              <a:t>Complete the Conclusion and Recommendation</a:t>
            </a:r>
          </a:p>
          <a:p>
            <a:pPr marL="855123" lvl="1" indent="-455073" defTabSz="1219170">
              <a:spcBef>
                <a:spcPts val="0"/>
              </a:spcBef>
              <a:spcAft>
                <a:spcPts val="0"/>
              </a:spcAft>
              <a:defRPr/>
            </a:pPr>
            <a:r>
              <a:rPr lang="en-US" sz="900" kern="0" dirty="0">
                <a:solidFill>
                  <a:prstClr val="black"/>
                </a:solidFill>
              </a:rPr>
              <a:t>Start work item for NSCE</a:t>
            </a: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755710" y="3617087"/>
            <a:ext cx="4506097" cy="2676137"/>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since </a:t>
            </a:r>
            <a:r>
              <a:rPr lang="de-DE" altLang="de-DE" sz="1400" kern="0" dirty="0" err="1"/>
              <a:t>SA5#145e</a:t>
            </a:r>
            <a:r>
              <a:rPr lang="de-DE" altLang="de-DE" sz="1400" kern="0" dirty="0"/>
              <a:t>:</a:t>
            </a:r>
          </a:p>
          <a:p>
            <a:pPr marL="855123" lvl="1" indent="-455073" defTabSz="1219170">
              <a:spcBef>
                <a:spcPts val="0"/>
              </a:spcBef>
              <a:spcAft>
                <a:spcPts val="0"/>
              </a:spcAft>
              <a:defRPr/>
            </a:pPr>
            <a:r>
              <a:rPr lang="de-DE" altLang="de-DE" sz="1000" kern="0" dirty="0" err="1"/>
              <a:t>Corrections</a:t>
            </a:r>
            <a:r>
              <a:rPr lang="de-DE" altLang="de-DE" sz="1000" kern="0" dirty="0"/>
              <a:t>  on </a:t>
            </a:r>
            <a:r>
              <a:rPr lang="de-DE" altLang="de-DE" sz="1000" kern="0" dirty="0" err="1"/>
              <a:t>solution</a:t>
            </a:r>
            <a:r>
              <a:rPr lang="de-DE" altLang="de-DE" sz="1000" kern="0" dirty="0"/>
              <a:t> </a:t>
            </a:r>
            <a:r>
              <a:rPr lang="de-DE" altLang="de-DE" sz="1000" kern="0" dirty="0" err="1"/>
              <a:t>for</a:t>
            </a:r>
            <a:r>
              <a:rPr lang="de-DE" altLang="de-DE" sz="1000" kern="0" dirty="0"/>
              <a:t> </a:t>
            </a:r>
            <a:r>
              <a:rPr lang="de-DE" altLang="de-DE" sz="1000" kern="0" dirty="0" err="1"/>
              <a:t>use</a:t>
            </a:r>
            <a:r>
              <a:rPr lang="de-DE" altLang="de-DE" sz="1000" kern="0" dirty="0"/>
              <a:t> </a:t>
            </a:r>
            <a:r>
              <a:rPr lang="de-DE" altLang="de-DE" sz="1000" kern="0" dirty="0" err="1"/>
              <a:t>case</a:t>
            </a:r>
            <a:r>
              <a:rPr lang="de-DE" altLang="de-DE" sz="1000" kern="0" dirty="0"/>
              <a:t> #1</a:t>
            </a:r>
          </a:p>
          <a:p>
            <a:pPr marL="855123" lvl="1" indent="-455073" defTabSz="1219170">
              <a:spcBef>
                <a:spcPts val="0"/>
              </a:spcBef>
              <a:spcAft>
                <a:spcPts val="0"/>
              </a:spcAft>
              <a:defRPr/>
            </a:pPr>
            <a:r>
              <a:rPr lang="de-DE" altLang="de-DE" sz="1000" kern="0" dirty="0"/>
              <a:t>New use case providing requirmenets for use case #3</a:t>
            </a:r>
            <a:r>
              <a:rPr lang="en-US" altLang="zh-CN" sz="1000" kern="0" dirty="0"/>
              <a:t> </a:t>
            </a:r>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000" kern="0" dirty="0"/>
              <a:t>None so far.</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855123" lvl="1" indent="-455073" defTabSz="1219170">
              <a:spcBef>
                <a:spcPts val="0"/>
              </a:spcBef>
              <a:spcAft>
                <a:spcPts val="0"/>
              </a:spcAft>
              <a:defRPr/>
            </a:pPr>
            <a:r>
              <a:rPr lang="en-US" altLang="zh-CN" sz="1000" kern="0" dirty="0"/>
              <a:t>Develop solutions for all objectives and work towards conclusions.</a:t>
            </a:r>
          </a:p>
          <a:p>
            <a:pPr marL="855123" lvl="1" indent="-455073" defTabSz="1219170">
              <a:spcBef>
                <a:spcPts val="0"/>
              </a:spcBef>
              <a:spcAft>
                <a:spcPts val="0"/>
              </a:spcAft>
              <a:defRPr/>
            </a:pPr>
            <a:r>
              <a:rPr lang="en-US" altLang="zh-CN" sz="1000" kern="0" dirty="0"/>
              <a:t>Provide </a:t>
            </a:r>
            <a:r>
              <a:rPr lang="en-US" altLang="zh-CN" sz="1000" kern="0" dirty="0" err="1"/>
              <a:t>TR</a:t>
            </a:r>
            <a:r>
              <a:rPr lang="en-US" altLang="zh-CN" sz="1000" kern="0" dirty="0"/>
              <a:t> to </a:t>
            </a:r>
            <a:r>
              <a:rPr lang="en-US" altLang="zh-CN" sz="1000" kern="0" dirty="0" err="1"/>
              <a:t>SA#99</a:t>
            </a:r>
            <a:r>
              <a:rPr lang="en-US" altLang="zh-CN" sz="1000" kern="0" dirty="0"/>
              <a:t> for information.</a:t>
            </a:r>
            <a:endParaRPr lang="de-DE" altLang="zh-CN" sz="1000" kern="0" dirty="0"/>
          </a:p>
        </p:txBody>
      </p:sp>
    </p:spTree>
    <p:extLst>
      <p:ext uri="{BB962C8B-B14F-4D97-AF65-F5344CB8AC3E}">
        <p14:creationId xmlns:p14="http://schemas.microsoft.com/office/powerpoint/2010/main" val="21865574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(2/3)</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820446185"/>
              </p:ext>
            </p:extLst>
          </p:nvPr>
        </p:nvGraphicFramePr>
        <p:xfrm>
          <a:off x="256801" y="1124713"/>
          <a:ext cx="11622159" cy="1281834"/>
        </p:xfrm>
        <a:graphic>
          <a:graphicData uri="http://schemas.openxmlformats.org/drawingml/2006/table">
            <a:tbl>
              <a:tblPr firstRow="1" firstCol="1" bandRow="1">
                <a:tableStyleId>{F5AB1C69-6EDB-4FF4-983F-18BD219EF322}</a:tableStyleId>
              </a:tblPr>
              <a:tblGrid>
                <a:gridCol w="519935">
                  <a:extLst>
                    <a:ext uri="{9D8B030D-6E8A-4147-A177-3AD203B41FA5}">
                      <a16:colId xmlns:a16="http://schemas.microsoft.com/office/drawing/2014/main" val="20000"/>
                    </a:ext>
                  </a:extLst>
                </a:gridCol>
                <a:gridCol w="2673950">
                  <a:extLst>
                    <a:ext uri="{9D8B030D-6E8A-4147-A177-3AD203B41FA5}">
                      <a16:colId xmlns:a16="http://schemas.microsoft.com/office/drawing/2014/main" val="20001"/>
                    </a:ext>
                  </a:extLst>
                </a:gridCol>
                <a:gridCol w="691522">
                  <a:extLst>
                    <a:ext uri="{9D8B030D-6E8A-4147-A177-3AD203B41FA5}">
                      <a16:colId xmlns:a16="http://schemas.microsoft.com/office/drawing/2014/main" val="20002"/>
                    </a:ext>
                  </a:extLst>
                </a:gridCol>
                <a:gridCol w="806585">
                  <a:extLst>
                    <a:ext uri="{9D8B030D-6E8A-4147-A177-3AD203B41FA5}">
                      <a16:colId xmlns:a16="http://schemas.microsoft.com/office/drawing/2014/main" val="20005"/>
                    </a:ext>
                  </a:extLst>
                </a:gridCol>
                <a:gridCol w="512216">
                  <a:extLst>
                    <a:ext uri="{9D8B030D-6E8A-4147-A177-3AD203B41FA5}">
                      <a16:colId xmlns:a16="http://schemas.microsoft.com/office/drawing/2014/main" val="20006"/>
                    </a:ext>
                  </a:extLst>
                </a:gridCol>
                <a:gridCol w="652546">
                  <a:extLst>
                    <a:ext uri="{9D8B030D-6E8A-4147-A177-3AD203B41FA5}">
                      <a16:colId xmlns:a16="http://schemas.microsoft.com/office/drawing/2014/main" val="1508354813"/>
                    </a:ext>
                  </a:extLst>
                </a:gridCol>
                <a:gridCol w="652546">
                  <a:extLst>
                    <a:ext uri="{9D8B030D-6E8A-4147-A177-3AD203B41FA5}">
                      <a16:colId xmlns:a16="http://schemas.microsoft.com/office/drawing/2014/main" val="20007"/>
                    </a:ext>
                  </a:extLst>
                </a:gridCol>
                <a:gridCol w="1095723">
                  <a:extLst>
                    <a:ext uri="{9D8B030D-6E8A-4147-A177-3AD203B41FA5}">
                      <a16:colId xmlns:a16="http://schemas.microsoft.com/office/drawing/2014/main" val="20008"/>
                    </a:ext>
                  </a:extLst>
                </a:gridCol>
                <a:gridCol w="1090664">
                  <a:extLst>
                    <a:ext uri="{9D8B030D-6E8A-4147-A177-3AD203B41FA5}">
                      <a16:colId xmlns:a16="http://schemas.microsoft.com/office/drawing/2014/main" val="20009"/>
                    </a:ext>
                  </a:extLst>
                </a:gridCol>
                <a:gridCol w="1006117">
                  <a:extLst>
                    <a:ext uri="{9D8B030D-6E8A-4147-A177-3AD203B41FA5}">
                      <a16:colId xmlns:a16="http://schemas.microsoft.com/office/drawing/2014/main" val="20010"/>
                    </a:ext>
                  </a:extLst>
                </a:gridCol>
                <a:gridCol w="1006117">
                  <a:extLst>
                    <a:ext uri="{9D8B030D-6E8A-4147-A177-3AD203B41FA5}">
                      <a16:colId xmlns:a16="http://schemas.microsoft.com/office/drawing/2014/main" val="20012"/>
                    </a:ext>
                  </a:extLst>
                </a:gridCol>
                <a:gridCol w="914238">
                  <a:extLst>
                    <a:ext uri="{9D8B030D-6E8A-4147-A177-3AD203B41FA5}">
                      <a16:colId xmlns:a16="http://schemas.microsoft.com/office/drawing/2014/main" val="20013"/>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tc>
                <a:tc>
                  <a:txBody>
                    <a:bodyPr/>
                    <a:lstStyle/>
                    <a:p>
                      <a:pPr algn="ctr"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 (June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ctr" fontAlgn="t"/>
                      <a:r>
                        <a:rPr lang="en-US" sz="1000" b="0" i="0" u="none" strike="noStrike">
                          <a:solidFill>
                            <a:srgbClr val="000000"/>
                          </a:solidFill>
                          <a:effectLst/>
                          <a:latin typeface="+mn-lt"/>
                        </a:rPr>
                        <a:t>10%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 (Mar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-&gt;50%-&gt;50%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56801" y="2731113"/>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FS_EE5G_Ph2</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SA5#145e:</a:t>
            </a:r>
          </a:p>
          <a:p>
            <a:pPr marL="400050" lvl="1" indent="0" defTabSz="1219170">
              <a:spcBef>
                <a:spcPts val="0"/>
              </a:spcBef>
              <a:spcAft>
                <a:spcPts val="0"/>
              </a:spcAft>
              <a:buNone/>
              <a:defRPr/>
            </a:pPr>
            <a:r>
              <a:rPr lang="en-US" altLang="de-DE" sz="1200" kern="0" dirty="0">
                <a:solidFill>
                  <a:prstClr val="black"/>
                </a:solidFill>
              </a:rPr>
              <a:t>The following </a:t>
            </a:r>
            <a:r>
              <a:rPr lang="en-US" altLang="de-DE" sz="1200" kern="0" dirty="0" err="1">
                <a:solidFill>
                  <a:prstClr val="black"/>
                </a:solidFill>
              </a:rPr>
              <a:t>pCRS</a:t>
            </a:r>
            <a:r>
              <a:rPr lang="en-US" altLang="de-DE" sz="1200" kern="0" dirty="0">
                <a:solidFill>
                  <a:prstClr val="black"/>
                </a:solidFill>
              </a:rPr>
              <a:t> have been approved:</a:t>
            </a:r>
          </a:p>
          <a:p>
            <a:pPr marL="855123" lvl="1" indent="-455073" defTabSz="1219170">
              <a:spcBef>
                <a:spcPts val="0"/>
              </a:spcBef>
              <a:spcAft>
                <a:spcPts val="0"/>
              </a:spcAft>
              <a:defRPr/>
            </a:pPr>
            <a:r>
              <a:rPr lang="en-US" altLang="de-DE" sz="1100" kern="0" dirty="0">
                <a:solidFill>
                  <a:prstClr val="black"/>
                </a:solidFill>
              </a:rPr>
              <a:t>S5-226059: Add key issue for Energy Saving compensation procedure (already approved at SA5#145e but not implemented)</a:t>
            </a:r>
          </a:p>
          <a:p>
            <a:pPr marL="855123" lvl="1" indent="-455073" defTabSz="1219170">
              <a:spcBef>
                <a:spcPts val="0"/>
              </a:spcBef>
              <a:spcAft>
                <a:spcPts val="0"/>
              </a:spcAft>
              <a:defRPr/>
            </a:pPr>
            <a:r>
              <a:rPr lang="en-US" altLang="de-DE" sz="1100" kern="0" dirty="0">
                <a:solidFill>
                  <a:prstClr val="black"/>
                </a:solidFill>
              </a:rPr>
              <a:t>S5-226292: Add conclusion for the key issue for Energy Saving compensation procedure</a:t>
            </a:r>
          </a:p>
          <a:p>
            <a:pPr marL="855123" lvl="1" indent="-455073" defTabSz="1219170">
              <a:spcBef>
                <a:spcPts val="0"/>
              </a:spcBef>
              <a:spcAft>
                <a:spcPts val="0"/>
              </a:spcAft>
              <a:defRPr/>
            </a:pPr>
            <a:r>
              <a:rPr lang="en-US" altLang="de-DE" sz="1100" kern="0" dirty="0">
                <a:solidFill>
                  <a:prstClr val="black"/>
                </a:solidFill>
              </a:rPr>
              <a:t>S5-227009: Solution for Energy Efficiency of a URLLC network slice based on reliability</a:t>
            </a:r>
          </a:p>
          <a:p>
            <a:pPr marL="855123" lvl="1" indent="-455073" defTabSz="1219170">
              <a:spcBef>
                <a:spcPts val="0"/>
              </a:spcBef>
              <a:spcAft>
                <a:spcPts val="0"/>
              </a:spcAft>
              <a:defRPr/>
            </a:pPr>
            <a:r>
              <a:rPr lang="en-US" altLang="de-DE" sz="1100" kern="0" dirty="0">
                <a:solidFill>
                  <a:prstClr val="black"/>
                </a:solidFill>
              </a:rPr>
              <a:t>S5-226456: Potential solution for KI#4 EE KPI for V2X network slice</a:t>
            </a:r>
          </a:p>
          <a:p>
            <a:pPr marL="855123" lvl="1" indent="-455073" defTabSz="1219170">
              <a:spcBef>
                <a:spcPts val="0"/>
              </a:spcBef>
              <a:spcAft>
                <a:spcPts val="0"/>
              </a:spcAft>
              <a:defRPr/>
            </a:pPr>
            <a:r>
              <a:rPr lang="en-US" altLang="de-DE" sz="1100" kern="0" dirty="0">
                <a:solidFill>
                  <a:prstClr val="black"/>
                </a:solidFill>
              </a:rPr>
              <a:t>S5-227063: New Key Issue-RAN energy saving when using backup batteries</a:t>
            </a:r>
          </a:p>
          <a:p>
            <a:pPr marL="855123" lvl="1" indent="-455073" defTabSz="1219170">
              <a:spcBef>
                <a:spcPts val="0"/>
              </a:spcBef>
              <a:spcAft>
                <a:spcPts val="0"/>
              </a:spcAft>
              <a:defRPr/>
            </a:pPr>
            <a:r>
              <a:rPr lang="en-US" altLang="de-DE" sz="1100" kern="0" dirty="0">
                <a:solidFill>
                  <a:prstClr val="black"/>
                </a:solidFill>
              </a:rPr>
              <a:t>S5-226333: Add new Issue on digital sobriety</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Need to discuss further on the EC KPI definition for VNF/VNFC based on vCPU and </a:t>
            </a:r>
            <a:r>
              <a:rPr lang="en-US" altLang="zh-CN" sz="1200" kern="0" dirty="0" err="1">
                <a:solidFill>
                  <a:prstClr val="black"/>
                </a:solidFill>
              </a:rPr>
              <a:t>vDisk</a:t>
            </a:r>
            <a:r>
              <a:rPr lang="en-US" altLang="zh-CN" sz="1200" kern="0" dirty="0">
                <a:solidFill>
                  <a:prstClr val="black"/>
                </a:solidFill>
              </a:rPr>
              <a:t> usage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2731113"/>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FS_MEC_ECM</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SA5#145e:</a:t>
            </a:r>
          </a:p>
          <a:p>
            <a:pPr marL="855123" lvl="1" indent="-455073" defTabSz="1219170">
              <a:spcBef>
                <a:spcPts val="0"/>
              </a:spcBef>
              <a:spcAft>
                <a:spcPts val="0"/>
              </a:spcAft>
              <a:defRPr/>
            </a:pPr>
            <a:r>
              <a:rPr lang="en-US" altLang="de-DE" sz="1100" kern="0" dirty="0">
                <a:solidFill>
                  <a:prstClr val="black"/>
                </a:solidFill>
              </a:rPr>
              <a:t>No contributions submitted to this meeting.</a:t>
            </a:r>
            <a:r>
              <a:rPr lang="en-US" altLang="zh-CN" sz="110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100" kern="0" dirty="0">
                <a:solidFill>
                  <a:prstClr val="black"/>
                </a:solidFill>
              </a:rPr>
              <a:t>None identified</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the solutions related to interaction with ETSI MEC for edge application management</a:t>
            </a:r>
          </a:p>
          <a:p>
            <a:pPr marL="855123" lvl="1" indent="-455073" defTabSz="1219170">
              <a:spcBef>
                <a:spcPts val="0"/>
              </a:spcBef>
              <a:spcAft>
                <a:spcPts val="0"/>
              </a:spcAft>
              <a:defRPr/>
            </a:pPr>
            <a:r>
              <a:rPr lang="en-US" altLang="zh-CN" sz="1100" kern="0" dirty="0">
                <a:solidFill>
                  <a:prstClr val="black"/>
                </a:solidFill>
              </a:rPr>
              <a:t>Working on the solution related to resource reservation</a:t>
            </a:r>
          </a:p>
        </p:txBody>
      </p:sp>
    </p:spTree>
    <p:extLst>
      <p:ext uri="{BB962C8B-B14F-4D97-AF65-F5344CB8AC3E}">
        <p14:creationId xmlns:p14="http://schemas.microsoft.com/office/powerpoint/2010/main" val="206591869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(3/3)</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814862013"/>
              </p:ext>
            </p:extLst>
          </p:nvPr>
        </p:nvGraphicFramePr>
        <p:xfrm>
          <a:off x="194693" y="1068257"/>
          <a:ext cx="11583093" cy="2202434"/>
        </p:xfrm>
        <a:graphic>
          <a:graphicData uri="http://schemas.openxmlformats.org/drawingml/2006/table">
            <a:tbl>
              <a:tblPr firstRow="1" firstCol="1" bandRow="1">
                <a:tableStyleId>{F5AB1C69-6EDB-4FF4-983F-18BD219EF322}</a:tableStyleId>
              </a:tblPr>
              <a:tblGrid>
                <a:gridCol w="519622">
                  <a:extLst>
                    <a:ext uri="{9D8B030D-6E8A-4147-A177-3AD203B41FA5}">
                      <a16:colId xmlns:a16="http://schemas.microsoft.com/office/drawing/2014/main" val="20000"/>
                    </a:ext>
                  </a:extLst>
                </a:gridCol>
                <a:gridCol w="2672341">
                  <a:extLst>
                    <a:ext uri="{9D8B030D-6E8A-4147-A177-3AD203B41FA5}">
                      <a16:colId xmlns:a16="http://schemas.microsoft.com/office/drawing/2014/main" val="20001"/>
                    </a:ext>
                  </a:extLst>
                </a:gridCol>
                <a:gridCol w="691107">
                  <a:extLst>
                    <a:ext uri="{9D8B030D-6E8A-4147-A177-3AD203B41FA5}">
                      <a16:colId xmlns:a16="http://schemas.microsoft.com/office/drawing/2014/main" val="20002"/>
                    </a:ext>
                  </a:extLst>
                </a:gridCol>
                <a:gridCol w="806101">
                  <a:extLst>
                    <a:ext uri="{9D8B030D-6E8A-4147-A177-3AD203B41FA5}">
                      <a16:colId xmlns:a16="http://schemas.microsoft.com/office/drawing/2014/main" val="20005"/>
                    </a:ext>
                  </a:extLst>
                </a:gridCol>
                <a:gridCol w="558784">
                  <a:extLst>
                    <a:ext uri="{9D8B030D-6E8A-4147-A177-3AD203B41FA5}">
                      <a16:colId xmlns:a16="http://schemas.microsoft.com/office/drawing/2014/main" val="20006"/>
                    </a:ext>
                  </a:extLst>
                </a:gridCol>
                <a:gridCol w="620079">
                  <a:extLst>
                    <a:ext uri="{9D8B030D-6E8A-4147-A177-3AD203B41FA5}">
                      <a16:colId xmlns:a16="http://schemas.microsoft.com/office/drawing/2014/main" val="1975700025"/>
                    </a:ext>
                  </a:extLst>
                </a:gridCol>
                <a:gridCol w="620079">
                  <a:extLst>
                    <a:ext uri="{9D8B030D-6E8A-4147-A177-3AD203B41FA5}">
                      <a16:colId xmlns:a16="http://schemas.microsoft.com/office/drawing/2014/main" val="20007"/>
                    </a:ext>
                  </a:extLst>
                </a:gridCol>
                <a:gridCol w="1080262">
                  <a:extLst>
                    <a:ext uri="{9D8B030D-6E8A-4147-A177-3AD203B41FA5}">
                      <a16:colId xmlns:a16="http://schemas.microsoft.com/office/drawing/2014/main" val="20008"/>
                    </a:ext>
                  </a:extLst>
                </a:gridCol>
                <a:gridCol w="1090008">
                  <a:extLst>
                    <a:ext uri="{9D8B030D-6E8A-4147-A177-3AD203B41FA5}">
                      <a16:colId xmlns:a16="http://schemas.microsoft.com/office/drawing/2014/main" val="20009"/>
                    </a:ext>
                  </a:extLst>
                </a:gridCol>
                <a:gridCol w="1005511">
                  <a:extLst>
                    <a:ext uri="{9D8B030D-6E8A-4147-A177-3AD203B41FA5}">
                      <a16:colId xmlns:a16="http://schemas.microsoft.com/office/drawing/2014/main" val="20010"/>
                    </a:ext>
                  </a:extLst>
                </a:gridCol>
                <a:gridCol w="1005511">
                  <a:extLst>
                    <a:ext uri="{9D8B030D-6E8A-4147-A177-3AD203B41FA5}">
                      <a16:colId xmlns:a16="http://schemas.microsoft.com/office/drawing/2014/main" val="20012"/>
                    </a:ext>
                  </a:extLst>
                </a:gridCol>
                <a:gridCol w="913688">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 (Mar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 -&gt;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dirty="0">
                          <a:solidFill>
                            <a:srgbClr val="0000FF"/>
                          </a:solidFill>
                          <a:effectLst/>
                          <a:latin typeface="+mn-lt"/>
                          <a:ea typeface="+mn-ea"/>
                          <a:cs typeface="Arial" panose="020B0604020202020204" pitchFamily="34" charset="0"/>
                        </a:rPr>
                        <a:t>SA#99 (Mar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SA5#145e:</a:t>
            </a:r>
          </a:p>
          <a:p>
            <a:pPr marL="855123" lvl="1" indent="-455073" defTabSz="1219170">
              <a:spcBef>
                <a:spcPts val="0"/>
              </a:spcBef>
              <a:spcAft>
                <a:spcPts val="0"/>
              </a:spcAft>
              <a:defRPr/>
            </a:pPr>
            <a:endParaRPr lang="en-US" altLang="de-DE" sz="11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Discussed service management in SA5, and the difference and relationship between KQI and KPI</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get agreement of concept of KQI.</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3860" y="3305813"/>
            <a:ext cx="5634679" cy="304800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FS_DCSA</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SA5#145e:</a:t>
            </a:r>
          </a:p>
          <a:p>
            <a:pPr marL="400050" lvl="1" indent="0" defTabSz="1219170">
              <a:spcBef>
                <a:spcPts val="0"/>
              </a:spcBef>
              <a:spcAft>
                <a:spcPts val="0"/>
              </a:spcAft>
              <a:buNone/>
              <a:defRPr/>
            </a:pPr>
            <a:r>
              <a:rPr lang="en-US" altLang="de-DE" sz="1100" kern="0" dirty="0">
                <a:solidFill>
                  <a:prstClr val="black"/>
                </a:solidFill>
              </a:rPr>
              <a:t>The following aspects were discussed and noted in SA5#146:</a:t>
            </a:r>
          </a:p>
          <a:p>
            <a:pPr marL="855123" lvl="1" indent="-455073" defTabSz="1219170">
              <a:spcBef>
                <a:spcPts val="0"/>
              </a:spcBef>
              <a:spcAft>
                <a:spcPts val="0"/>
              </a:spcAft>
              <a:defRPr/>
            </a:pPr>
            <a:r>
              <a:rPr lang="en-US" altLang="de-DE" sz="1100" kern="0" dirty="0">
                <a:solidFill>
                  <a:prstClr val="black"/>
                </a:solidFill>
              </a:rPr>
              <a:t>Add solutions for general management:</a:t>
            </a:r>
          </a:p>
          <a:p>
            <a:pPr marL="400050" lvl="1" indent="0" defTabSz="1219170">
              <a:spcBef>
                <a:spcPts val="0"/>
              </a:spcBef>
              <a:spcAft>
                <a:spcPts val="0"/>
              </a:spcAft>
              <a:buNone/>
              <a:defRPr/>
            </a:pPr>
            <a:r>
              <a:rPr lang="en-US" altLang="de-DE" sz="1100" kern="0" dirty="0">
                <a:solidFill>
                  <a:prstClr val="black"/>
                </a:solidFill>
              </a:rPr>
              <a:t>o	service deployment (S5-226207-&gt;S5-227017);</a:t>
            </a:r>
          </a:p>
          <a:p>
            <a:pPr marL="400050" lvl="1" indent="0" defTabSz="1219170">
              <a:spcBef>
                <a:spcPts val="0"/>
              </a:spcBef>
              <a:spcAft>
                <a:spcPts val="0"/>
              </a:spcAft>
              <a:buNone/>
              <a:defRPr/>
            </a:pPr>
            <a:r>
              <a:rPr lang="en-US" altLang="de-DE" sz="1100" kern="0" dirty="0">
                <a:solidFill>
                  <a:prstClr val="black"/>
                </a:solidFill>
              </a:rPr>
              <a:t>o	service requirement modeling (S5-226208-&gt;S5-227018);</a:t>
            </a:r>
          </a:p>
          <a:p>
            <a:pPr marL="400050" lvl="1" indent="0" defTabSz="1219170">
              <a:spcBef>
                <a:spcPts val="0"/>
              </a:spcBef>
              <a:spcAft>
                <a:spcPts val="0"/>
              </a:spcAft>
              <a:buNone/>
              <a:defRPr/>
            </a:pPr>
            <a:r>
              <a:rPr lang="en-US" altLang="de-DE" sz="1100" kern="0" dirty="0">
                <a:solidFill>
                  <a:prstClr val="black"/>
                </a:solidFill>
              </a:rPr>
              <a:t>o	network preparation (S5-226209-&gt;S5-227019);</a:t>
            </a:r>
          </a:p>
          <a:p>
            <a:pPr marL="400050" lvl="1" indent="0" defTabSz="1219170">
              <a:spcBef>
                <a:spcPts val="0"/>
              </a:spcBef>
              <a:spcAft>
                <a:spcPts val="0"/>
              </a:spcAft>
              <a:buNone/>
              <a:defRPr/>
            </a:pPr>
            <a:r>
              <a:rPr lang="en-US" altLang="de-DE" sz="1100" kern="0" dirty="0">
                <a:solidFill>
                  <a:prstClr val="black"/>
                </a:solidFill>
              </a:rPr>
              <a:t>o	service and network analysis (S5-226210-&gt;S5-227020);</a:t>
            </a:r>
          </a:p>
          <a:p>
            <a:pPr marL="855123" lvl="1" indent="-455073" defTabSz="1219170">
              <a:spcBef>
                <a:spcPts val="0"/>
              </a:spcBef>
              <a:spcAft>
                <a:spcPts val="0"/>
              </a:spcAft>
              <a:defRPr/>
            </a:pPr>
            <a:r>
              <a:rPr lang="en-US" altLang="de-DE" sz="1100" kern="0" dirty="0">
                <a:solidFill>
                  <a:prstClr val="black"/>
                </a:solidFill>
              </a:rPr>
              <a:t>Update solutions for specific services:</a:t>
            </a:r>
          </a:p>
          <a:p>
            <a:pPr marL="400050" lvl="1" indent="0" defTabSz="1219170">
              <a:spcBef>
                <a:spcPts val="0"/>
              </a:spcBef>
              <a:spcAft>
                <a:spcPts val="0"/>
              </a:spcAft>
              <a:buNone/>
              <a:defRPr/>
            </a:pPr>
            <a:r>
              <a:rPr lang="en-US" altLang="de-DE" sz="1100" kern="0" dirty="0">
                <a:solidFill>
                  <a:prstClr val="black"/>
                </a:solidFill>
              </a:rPr>
              <a:t>o	service assurance for video monitoring (S5-226211-&gt; S5-227021) </a:t>
            </a:r>
          </a:p>
          <a:p>
            <a:pPr marL="400050" lvl="1" indent="0" defTabSz="1219170">
              <a:spcBef>
                <a:spcPts val="0"/>
              </a:spcBef>
              <a:spcAft>
                <a:spcPts val="0"/>
              </a:spcAft>
              <a:buNone/>
              <a:defRPr/>
            </a:pPr>
            <a:r>
              <a:rPr lang="en-US" altLang="de-DE" sz="1100" kern="0" dirty="0">
                <a:solidFill>
                  <a:prstClr val="black"/>
                </a:solidFill>
              </a:rPr>
              <a:t>o	service assurance for PLC control (S5-226212-&gt;S5-227022);</a:t>
            </a:r>
          </a:p>
          <a:p>
            <a:pPr marL="457189" lvl="1" indent="0" defTabSz="1219170">
              <a:spcBef>
                <a:spcPts val="0"/>
              </a:spcBef>
              <a:spcAft>
                <a:spcPts val="0"/>
              </a:spcAft>
              <a:buNone/>
              <a:defRPr/>
            </a:pPr>
            <a:r>
              <a:rPr lang="en-US" altLang="zh-CN" sz="10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Add requirements, measurements and analysis related solutions for deterministic communication service assurance.</a:t>
            </a:r>
          </a:p>
        </p:txBody>
      </p:sp>
    </p:spTree>
    <p:extLst>
      <p:ext uri="{BB962C8B-B14F-4D97-AF65-F5344CB8AC3E}">
        <p14:creationId xmlns:p14="http://schemas.microsoft.com/office/powerpoint/2010/main" val="126293339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616687"/>
            <a:ext cx="9112251" cy="670807"/>
          </a:xfrm>
        </p:spPr>
        <p:txBody>
          <a:bodyPr/>
          <a:lstStyle/>
          <a:p>
            <a:r>
              <a:rPr lang="sv-SE" dirty="0"/>
              <a:t>TRs / TSs to SA#98-e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36237788"/>
              </p:ext>
            </p:extLst>
          </p:nvPr>
        </p:nvGraphicFramePr>
        <p:xfrm>
          <a:off x="785341" y="2021681"/>
          <a:ext cx="10215820" cy="172081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8673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SP-221213</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TR 28.908 "Study on Artificial Intelligence/Machine Learning (AI/ 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SP-221165</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TR 28.838 "Study on measurement data collection to support RAN intelligence"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56949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019537602"/>
              </p:ext>
            </p:extLst>
          </p:nvPr>
        </p:nvGraphicFramePr>
        <p:xfrm>
          <a:off x="1215189" y="1398741"/>
          <a:ext cx="9029178" cy="4205094"/>
        </p:xfrm>
        <a:graphic>
          <a:graphicData uri="http://schemas.openxmlformats.org/drawingml/2006/table">
            <a:tbl>
              <a:tblPr/>
              <a:tblGrid>
                <a:gridCol w="1540043">
                  <a:extLst>
                    <a:ext uri="{9D8B030D-6E8A-4147-A177-3AD203B41FA5}">
                      <a16:colId xmlns:a16="http://schemas.microsoft.com/office/drawing/2014/main" val="20000"/>
                    </a:ext>
                  </a:extLst>
                </a:gridCol>
                <a:gridCol w="2550694">
                  <a:extLst>
                    <a:ext uri="{9D8B030D-6E8A-4147-A177-3AD203B41FA5}">
                      <a16:colId xmlns:a16="http://schemas.microsoft.com/office/drawing/2014/main" val="20001"/>
                    </a:ext>
                  </a:extLst>
                </a:gridCol>
                <a:gridCol w="1500771">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Region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17 - 26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4 - 12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9 - 17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1 Jul 2022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15 - 24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14 - 18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Toulouse</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France</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44841658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 Revised Rel-18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1509658133"/>
              </p:ext>
            </p:extLst>
          </p:nvPr>
        </p:nvGraphicFramePr>
        <p:xfrm>
          <a:off x="1373286" y="1962549"/>
          <a:ext cx="8111590" cy="2350266"/>
        </p:xfrm>
        <a:graphic>
          <a:graphicData uri="http://schemas.openxmlformats.org/drawingml/2006/table">
            <a:tbl>
              <a:tblPr/>
              <a:tblGrid>
                <a:gridCol w="1774349">
                  <a:extLst>
                    <a:ext uri="{9D8B030D-6E8A-4147-A177-3AD203B41FA5}">
                      <a16:colId xmlns:a16="http://schemas.microsoft.com/office/drawing/2014/main" val="20000"/>
                    </a:ext>
                  </a:extLst>
                </a:gridCol>
                <a:gridCol w="6337241">
                  <a:extLst>
                    <a:ext uri="{9D8B030D-6E8A-4147-A177-3AD203B41FA5}">
                      <a16:colId xmlns:a16="http://schemas.microsoft.com/office/drawing/2014/main" val="20001"/>
                    </a:ext>
                  </a:extLst>
                </a:gridCol>
              </a:tblGrid>
              <a:tr h="43782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SP-221159</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New WID on Charging Aspects of Network Slicing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86229">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SP-221160</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New Study on CHF Segmentation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2361593"/>
                  </a:ext>
                </a:extLst>
              </a:tr>
              <a:tr h="486229">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SP-221161</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New Study on Structure of Charging for Verticals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85613140"/>
                  </a:ext>
                </a:extLst>
              </a:tr>
              <a:tr h="486229">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SP-221162</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New Study on charging aspects of Satellite in 5GS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9466431"/>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CH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3798381782"/>
              </p:ext>
            </p:extLst>
          </p:nvPr>
        </p:nvGraphicFramePr>
        <p:xfrm>
          <a:off x="402167" y="1716618"/>
          <a:ext cx="11311467" cy="3382516"/>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39">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304772">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900" b="1" i="0" u="none" strike="noStrike" dirty="0">
                          <a:solidFill>
                            <a:srgbClr val="FF0000"/>
                          </a:solidFill>
                          <a:effectLst/>
                          <a:latin typeface="Arial" panose="020B0604020202020204" pitchFamily="34" charset="0"/>
                        </a:rPr>
                        <a:t>Rel-18 Work items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304772">
                <a:tc>
                  <a:txBody>
                    <a:bodyPr/>
                    <a:lstStyle/>
                    <a:p>
                      <a:pPr marL="0" algn="ctr" defTabSz="1219170" rtl="0" eaLnBrk="1" fontAlgn="t" latinLnBrk="0" hangingPunct="1"/>
                      <a:r>
                        <a:rPr lang="en-GB" sz="900" b="1" i="0" u="none" strike="noStrike" kern="1200" dirty="0">
                          <a:solidFill>
                            <a:srgbClr val="000000"/>
                          </a:solidFill>
                          <a:effectLst/>
                          <a:latin typeface="Arial" panose="020B0604020202020204" pitchFamily="34" charset="0"/>
                          <a:ea typeface="+mn-ea"/>
                          <a:cs typeface="+mn-cs"/>
                        </a:rPr>
                        <a:t>960023</a:t>
                      </a: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B050"/>
                          </a:solidFill>
                          <a:effectLst/>
                          <a:latin typeface="Arial" panose="020B0604020202020204" pitchFamily="34" charset="0"/>
                          <a:ea typeface="+mn-ea"/>
                          <a:cs typeface="+mn-cs"/>
                        </a:rPr>
                        <a:t>MMS Charging in 5G System Architecture</a:t>
                      </a:r>
                      <a:endParaRPr lang="nl-NL" sz="1200" b="1" i="0" u="none" strike="noStrike" kern="1200" dirty="0">
                        <a:solidFill>
                          <a:srgbClr val="00B050"/>
                        </a:solidFill>
                        <a:effectLst/>
                        <a:latin typeface="Arial" panose="020B0604020202020204" pitchFamily="34" charset="0"/>
                        <a:ea typeface="+mn-ea"/>
                        <a:cs typeface="+mn-cs"/>
                      </a:endParaRP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MMS_CH_SBI</a:t>
                      </a: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sz="800" b="1" i="0" u="none" strike="noStrike" dirty="0">
                          <a:solidFill>
                            <a:srgbClr val="000000"/>
                          </a:solidFill>
                          <a:effectLst/>
                          <a:latin typeface="Arial" panose="020B0604020202020204" pitchFamily="34" charset="0"/>
                        </a:rPr>
                        <a:t>Dec-2022</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25%</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100" b="1" kern="1200" dirty="0">
                          <a:solidFill>
                            <a:srgbClr val="00B050"/>
                          </a:solidFill>
                          <a:latin typeface="+mn-lt"/>
                          <a:ea typeface="+mn-ea"/>
                          <a:cs typeface="+mn-cs"/>
                        </a:rPr>
                        <a:t>100%</a:t>
                      </a:r>
                      <a:endParaRPr lang="en-GB" sz="1100" b="1" kern="1200" dirty="0">
                        <a:solidFill>
                          <a:srgbClr val="00B050"/>
                        </a:solidFill>
                        <a:latin typeface="+mn-lt"/>
                        <a:ea typeface="+mn-ea"/>
                        <a:cs typeface="+mn-cs"/>
                      </a:endParaRPr>
                    </a:p>
                  </a:txBody>
                  <a:tcPr marL="48003" marR="48003" marT="0" marB="0" anchor="ctr"/>
                </a:tc>
                <a:tc>
                  <a:txBody>
                    <a:bodyPr/>
                    <a:lstStyle/>
                    <a:p>
                      <a:pPr algn="ctr">
                        <a:lnSpc>
                          <a:spcPct val="107000"/>
                        </a:lnSpc>
                        <a:spcAft>
                          <a:spcPts val="800"/>
                        </a:spcAft>
                      </a:pPr>
                      <a:r>
                        <a:rPr lang="en-GB" sz="1300" b="1" kern="1200" dirty="0">
                          <a:solidFill>
                            <a:srgbClr val="00B050"/>
                          </a:solidFill>
                          <a:latin typeface="+mn-lt"/>
                          <a:ea typeface="+mn-ea"/>
                          <a:cs typeface="+mn-cs"/>
                        </a:rPr>
                        <a:t>WI completed</a:t>
                      </a:r>
                    </a:p>
                  </a:txBody>
                  <a:tcPr marL="48003" marR="48003" marT="0" marB="0" anchor="ctr"/>
                </a:tc>
                <a:extLst>
                  <a:ext uri="{0D108BD9-81ED-4DB2-BD59-A6C34878D82A}">
                    <a16:rowId xmlns:a16="http://schemas.microsoft.com/office/drawing/2014/main" val="10002"/>
                  </a:ext>
                </a:extLst>
              </a:tr>
              <a:tr h="304772">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900" b="1" i="0" u="none" strike="noStrike" dirty="0">
                          <a:solidFill>
                            <a:srgbClr val="FF0000"/>
                          </a:solidFill>
                          <a:effectLst/>
                          <a:latin typeface="Arial" panose="020B0604020202020204" pitchFamily="34" charset="0"/>
                        </a:rPr>
                        <a:t>Rel-18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9528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900023</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en-GB"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algn="l" defTabSz="1219170" rtl="0" eaLnBrk="1" fontAlgn="t" latinLnBrk="0" hangingPunct="1">
                        <a:spcAft>
                          <a:spcPts val="0"/>
                        </a:spcAft>
                      </a:pPr>
                      <a:r>
                        <a:rPr lang="fr-FR" sz="900" b="1" i="0" u="none" strike="noStrike" kern="1200" dirty="0">
                          <a:solidFill>
                            <a:srgbClr val="000000"/>
                          </a:solidFill>
                          <a:effectLst/>
                          <a:latin typeface="Arial" panose="020B0604020202020204" pitchFamily="34" charset="0"/>
                          <a:ea typeface="+mn-ea"/>
                          <a:cs typeface="+mn-cs"/>
                        </a:rPr>
                        <a:t>FS_NETSLICE_CH_Ph2</a:t>
                      </a:r>
                    </a:p>
                  </a:txBody>
                  <a:tcPr marL="9525" marR="9525" marT="9525" marB="9525" anchor="ctr"/>
                </a:tc>
                <a:tc>
                  <a:txBody>
                    <a:bodyPr/>
                    <a:lstStyle/>
                    <a:p>
                      <a:pPr algn="ctr" fontAlgn="t"/>
                      <a:r>
                        <a:rPr lang="en-GB"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85%</a:t>
                      </a: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95%</a:t>
                      </a:r>
                    </a:p>
                  </a:txBody>
                  <a:tcPr marL="48003" marR="48003" marT="0" marB="0" anchor="ctr"/>
                </a:tc>
                <a:tc>
                  <a:txBody>
                    <a:bodyPr/>
                    <a:lstStyle/>
                    <a:p>
                      <a:pPr marL="0" algn="l"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4"/>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p>
                      <a:pPr algn="ctr" fontAlgn="t"/>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70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75</a:t>
                      </a:r>
                      <a:r>
                        <a:rPr lang="en-US" altLang="zh-CN" sz="1100" kern="1200" dirty="0">
                          <a:solidFill>
                            <a:srgbClr val="FF0000"/>
                          </a:solidFill>
                          <a:latin typeface="+mn-lt"/>
                          <a:ea typeface="+mn-ea"/>
                          <a:cs typeface="+mn-cs"/>
                        </a:rPr>
                        <a:t>%</a:t>
                      </a:r>
                      <a:endParaRPr lang="en-GB" sz="11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5"/>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p>
                      <a:pPr algn="ctr" fontAlgn="t"/>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S5</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Mar-2023</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90</a:t>
                      </a:r>
                      <a:r>
                        <a:rPr lang="en-US" altLang="zh-CN" sz="1100" kern="1200" dirty="0">
                          <a:solidFill>
                            <a:srgbClr val="FF0000"/>
                          </a:solidFill>
                          <a:latin typeface="+mn-lt"/>
                          <a:ea typeface="+mn-ea"/>
                          <a:cs typeface="+mn-cs"/>
                        </a:rPr>
                        <a:t>%</a:t>
                      </a:r>
                      <a:endParaRPr lang="en-GB" sz="11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6"/>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p>
                      <a:pPr algn="ctr" fontAlgn="t"/>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60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75</a:t>
                      </a:r>
                      <a:r>
                        <a:rPr lang="en-US" altLang="zh-CN" sz="1100" kern="1200" dirty="0">
                          <a:solidFill>
                            <a:srgbClr val="FF0000"/>
                          </a:solidFill>
                          <a:latin typeface="+mn-lt"/>
                          <a:ea typeface="+mn-ea"/>
                          <a:cs typeface="+mn-cs"/>
                        </a:rPr>
                        <a:t>%</a:t>
                      </a:r>
                      <a:endParaRPr lang="en-GB" sz="1100" kern="1200" dirty="0">
                        <a:solidFill>
                          <a:srgbClr val="FF000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7"/>
                  </a:ext>
                </a:extLst>
              </a:tr>
              <a:tr h="30477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Time Sensitive Networking charging </a:t>
                      </a:r>
                      <a:br>
                        <a:rPr lang="en-US" sz="1200" b="1" i="0" u="none" strike="noStrike" kern="1200" dirty="0">
                          <a:solidFill>
                            <a:srgbClr val="0000FF"/>
                          </a:solidFill>
                          <a:effectLst/>
                          <a:latin typeface="Arial" panose="020B0604020202020204" pitchFamily="34" charset="0"/>
                          <a:ea typeface="+mn-ea"/>
                          <a:cs typeface="+mn-cs"/>
                        </a:rPr>
                      </a:br>
                      <a:endParaRPr lang="en-US" sz="1200" b="1" i="0" u="none" strike="noStrike" kern="1200" dirty="0">
                        <a:solidFill>
                          <a:schemeClr val="bg1">
                            <a:lumMod val="50000"/>
                          </a:schemeClr>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Jun-2023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5%</a:t>
                      </a:r>
                    </a:p>
                  </a:txBody>
                  <a:tcPr marL="12700" marR="12700" marT="12703" marB="0" anchor="ctr"/>
                </a:tc>
                <a:tc>
                  <a:txBody>
                    <a:bodyPr/>
                    <a:lstStyle/>
                    <a:p>
                      <a:pPr marL="0" indent="0" algn="ctr" defTabSz="914296" rtl="0" eaLnBrk="1" latinLnBrk="0" hangingPunct="1">
                        <a:lnSpc>
                          <a:spcPct val="107000"/>
                        </a:lnSpc>
                        <a:spcAft>
                          <a:spcPts val="800"/>
                        </a:spcAft>
                      </a:pPr>
                      <a:r>
                        <a:rPr lang="en-GB" sz="1100" kern="1200" dirty="0">
                          <a:solidFill>
                            <a:srgbClr val="FF0000"/>
                          </a:solidFill>
                          <a:latin typeface="+mn-lt"/>
                          <a:ea typeface="+mn-ea"/>
                          <a:cs typeface="+mn-cs"/>
                        </a:rPr>
                        <a:t>10%</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141432467"/>
                  </a:ext>
                </a:extLst>
              </a:tr>
              <a:tr h="304773">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9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bl>
          </a:graphicData>
        </a:graphic>
      </p:graphicFrame>
      <p:sp>
        <p:nvSpPr>
          <p:cNvPr id="6259" name="TextBox 1"/>
          <p:cNvSpPr txBox="1">
            <a:spLocks noChangeArrowheads="1"/>
          </p:cNvSpPr>
          <p:nvPr/>
        </p:nvSpPr>
        <p:spPr bwMode="auto">
          <a:xfrm>
            <a:off x="392151" y="6018212"/>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solidFill>
                  <a:srgbClr val="00B050"/>
                </a:solidFill>
              </a:rPr>
              <a:t>Rel-18 Work item (MMS_CH_SBI)</a:t>
            </a:r>
          </a:p>
        </p:txBody>
      </p:sp>
      <p:graphicFrame>
        <p:nvGraphicFramePr>
          <p:cNvPr id="3" name="Table 2"/>
          <p:cNvGraphicFramePr>
            <a:graphicFrameLocks noGrp="1"/>
          </p:cNvGraphicFramePr>
          <p:nvPr/>
        </p:nvGraphicFramePr>
        <p:xfrm>
          <a:off x="402167" y="171661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056844">
                  <a:extLst>
                    <a:ext uri="{9D8B030D-6E8A-4147-A177-3AD203B41FA5}">
                      <a16:colId xmlns:a16="http://schemas.microsoft.com/office/drawing/2014/main" val="20001"/>
                    </a:ext>
                  </a:extLst>
                </a:gridCol>
                <a:gridCol w="1389356">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4013">
                  <a:extLst>
                    <a:ext uri="{9D8B030D-6E8A-4147-A177-3AD203B41FA5}">
                      <a16:colId xmlns:a16="http://schemas.microsoft.com/office/drawing/2014/main" val="20007"/>
                    </a:ext>
                  </a:extLst>
                </a:gridCol>
                <a:gridCol w="2097686">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960023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B050"/>
                          </a:solidFill>
                          <a:effectLst/>
                          <a:latin typeface="Arial" panose="020B0604020202020204" pitchFamily="34" charset="0"/>
                          <a:ea typeface="+mn-ea"/>
                          <a:cs typeface="+mn-cs"/>
                        </a:rPr>
                        <a:t>MMS Charging in 5G System Architecture </a:t>
                      </a:r>
                      <a:endParaRPr lang="fr-FR" sz="10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MMS_CH_SBI</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Dec-2022</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25 %</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000" b="1" i="0" u="none" strike="noStrike" kern="1200" dirty="0">
                          <a:solidFill>
                            <a:srgbClr val="00B050"/>
                          </a:solidFill>
                          <a:effectLst/>
                          <a:latin typeface="Arial" panose="020B0604020202020204" pitchFamily="34" charset="0"/>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WID 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86318" y="2836334"/>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SA#97e:</a:t>
            </a:r>
          </a:p>
          <a:p>
            <a:pPr lvl="1">
              <a:spcBef>
                <a:spcPts val="0"/>
              </a:spcBef>
              <a:spcAft>
                <a:spcPts val="0"/>
              </a:spcAft>
              <a:defRPr/>
            </a:pPr>
            <a:r>
              <a:rPr lang="en-US" altLang="zh-CN" sz="1400" kern="0" dirty="0"/>
              <a:t>Charging API for MMS service usage specified (TS 32.291)</a:t>
            </a:r>
          </a:p>
          <a:p>
            <a:pPr lvl="1">
              <a:spcBef>
                <a:spcPts val="0"/>
              </a:spcBef>
              <a:spcAft>
                <a:spcPts val="0"/>
              </a:spcAft>
              <a:defRPr/>
            </a:pPr>
            <a:r>
              <a:rPr lang="en-US" altLang="zh-CN" sz="1400" kern="0" dirty="0"/>
              <a:t>SBI CDR for MMS service usage enhanced (TS 32.298)</a:t>
            </a:r>
          </a:p>
          <a:p>
            <a:pPr marL="457189" lvl="1" indent="0">
              <a:spcBef>
                <a:spcPts val="0"/>
              </a:spcBef>
              <a:spcAft>
                <a:spcPts val="0"/>
              </a:spcAft>
              <a:buNone/>
              <a:defRPr/>
            </a:pPr>
            <a:endParaRPr lang="en-US" altLang="zh-CN" sz="1400" kern="0" dirty="0">
              <a:solidFill>
                <a:srgbClr val="00B050"/>
              </a:solidFill>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none</a:t>
            </a:r>
            <a:endParaRPr lang="en-US" sz="1400" kern="0" dirty="0"/>
          </a:p>
        </p:txBody>
      </p:sp>
    </p:spTree>
    <p:extLst>
      <p:ext uri="{BB962C8B-B14F-4D97-AF65-F5344CB8AC3E}">
        <p14:creationId xmlns:p14="http://schemas.microsoft.com/office/powerpoint/2010/main" val="231507652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(FS_NETSLICE_CH_Ph2)</a:t>
            </a:r>
          </a:p>
        </p:txBody>
      </p:sp>
      <p:graphicFrame>
        <p:nvGraphicFramePr>
          <p:cNvPr id="3" name="Table 2"/>
          <p:cNvGraphicFramePr>
            <a:graphicFrameLocks noGrp="1"/>
          </p:cNvGraphicFramePr>
          <p:nvPr/>
        </p:nvGraphicFramePr>
        <p:xfrm>
          <a:off x="402167" y="171661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056844">
                  <a:extLst>
                    <a:ext uri="{9D8B030D-6E8A-4147-A177-3AD203B41FA5}">
                      <a16:colId xmlns:a16="http://schemas.microsoft.com/office/drawing/2014/main" val="20001"/>
                    </a:ext>
                  </a:extLst>
                </a:gridCol>
                <a:gridCol w="1389356">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4013">
                  <a:extLst>
                    <a:ext uri="{9D8B030D-6E8A-4147-A177-3AD203B41FA5}">
                      <a16:colId xmlns:a16="http://schemas.microsoft.com/office/drawing/2014/main" val="20007"/>
                    </a:ext>
                  </a:extLst>
                </a:gridCol>
                <a:gridCol w="2097686">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FS_NETSLICE_CH_Ph2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0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10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85</a:t>
                      </a:r>
                      <a:r>
                        <a:rPr lang="en-GB" altLang="zh-CN" sz="1000" b="0" i="0" u="none" strike="noStrike" dirty="0">
                          <a:solidFill>
                            <a:srgbClr val="000000"/>
                          </a:solidFill>
                          <a:effectLst/>
                          <a:latin typeface="Arial" panose="020B0604020202020204" pitchFamily="34" charset="0"/>
                        </a:rPr>
                        <a:t>%</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000" b="0" i="0" u="none" strike="noStrike" kern="1200" dirty="0">
                          <a:solidFill>
                            <a:srgbClr val="FF0000"/>
                          </a:solidFill>
                          <a:effectLst/>
                          <a:latin typeface="Arial" panose="020B0604020202020204" pitchFamily="34" charset="0"/>
                          <a:ea typeface="+mn-ea"/>
                          <a:cs typeface="+mn-cs"/>
                        </a:rPr>
                        <a:t>95 %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730499"/>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SA#97e:</a:t>
            </a:r>
          </a:p>
          <a:p>
            <a:pPr lvl="1">
              <a:spcBef>
                <a:spcPts val="0"/>
              </a:spcBef>
              <a:spcAft>
                <a:spcPts val="0"/>
              </a:spcAft>
              <a:defRPr/>
            </a:pPr>
            <a:r>
              <a:rPr lang="en-US" altLang="zh-CN" sz="1400" dirty="0">
                <a:latin typeface="Calibri" pitchFamily="34" charset="0"/>
                <a:ea typeface="宋体" pitchFamily="2" charset="-122"/>
                <a:cs typeface="Arial" charset="0"/>
              </a:rPr>
              <a:t>8 pCRs for TR 32.847 were approved covering</a:t>
            </a:r>
          </a:p>
          <a:p>
            <a:pPr lvl="2">
              <a:spcBef>
                <a:spcPts val="0"/>
              </a:spcBef>
              <a:spcAft>
                <a:spcPts val="0"/>
              </a:spcAft>
              <a:defRPr/>
            </a:pPr>
            <a:r>
              <a:rPr lang="en-US" sz="1400" dirty="0">
                <a:latin typeface="Calibri" pitchFamily="34" charset="0"/>
                <a:ea typeface="宋体" pitchFamily="2" charset="-122"/>
                <a:cs typeface="Arial" charset="0"/>
              </a:rPr>
              <a:t>Clarify solution #1.6 description</a:t>
            </a:r>
          </a:p>
          <a:p>
            <a:pPr lvl="2">
              <a:spcBef>
                <a:spcPts val="0"/>
              </a:spcBef>
              <a:spcAft>
                <a:spcPts val="0"/>
              </a:spcAft>
              <a:defRPr/>
            </a:pPr>
            <a:r>
              <a:rPr lang="en-US" sz="1400" dirty="0">
                <a:latin typeface="Calibri" pitchFamily="34" charset="0"/>
                <a:ea typeface="宋体" pitchFamily="2" charset="-122"/>
                <a:cs typeface="Arial" charset="0"/>
              </a:rPr>
              <a:t>Correction on evaluation for KI#2</a:t>
            </a:r>
          </a:p>
          <a:p>
            <a:pPr lvl="2">
              <a:spcBef>
                <a:spcPts val="0"/>
              </a:spcBef>
              <a:spcAft>
                <a:spcPts val="0"/>
              </a:spcAft>
              <a:defRPr/>
            </a:pPr>
            <a:r>
              <a:rPr lang="en-US" altLang="zh-CN" sz="1400" dirty="0">
                <a:latin typeface="Calibri" pitchFamily="34" charset="0"/>
                <a:ea typeface="宋体" pitchFamily="2" charset="-122"/>
                <a:cs typeface="Arial" charset="0"/>
              </a:rPr>
              <a:t>Add conclusions for Key issue #1 and Key issue #2</a:t>
            </a:r>
          </a:p>
          <a:p>
            <a:pPr lvl="2">
              <a:spcBef>
                <a:spcPts val="0"/>
              </a:spcBef>
              <a:spcAft>
                <a:spcPts val="0"/>
              </a:spcAft>
              <a:defRPr/>
            </a:pPr>
            <a:r>
              <a:rPr lang="en-US" sz="1400" dirty="0">
                <a:latin typeface="Calibri" pitchFamily="34" charset="0"/>
                <a:ea typeface="宋体" pitchFamily="2" charset="-122"/>
                <a:cs typeface="Arial" charset="0"/>
              </a:rPr>
              <a:t>Correction on the uniform terminology and Clarification on the Maximum</a:t>
            </a:r>
          </a:p>
          <a:p>
            <a:pPr lvl="2">
              <a:spcBef>
                <a:spcPts val="0"/>
              </a:spcBef>
              <a:spcAft>
                <a:spcPts val="0"/>
              </a:spcAft>
              <a:defRPr/>
            </a:pPr>
            <a:r>
              <a:rPr lang="en-US" sz="1400" dirty="0">
                <a:latin typeface="Calibri" pitchFamily="34" charset="0"/>
                <a:ea typeface="宋体" pitchFamily="2" charset="-122"/>
                <a:cs typeface="Arial" charset="0"/>
              </a:rPr>
              <a:t>Conclusion on the Key Issue #7</a:t>
            </a:r>
          </a:p>
          <a:p>
            <a:pPr lvl="2">
              <a:spcBef>
                <a:spcPts val="0"/>
              </a:spcBef>
              <a:spcAft>
                <a:spcPts val="0"/>
              </a:spcAft>
              <a:defRPr/>
            </a:pPr>
            <a:r>
              <a:rPr lang="en-US" altLang="zh-CN" sz="1400" dirty="0">
                <a:latin typeface="Calibri" pitchFamily="34" charset="0"/>
                <a:ea typeface="宋体" pitchFamily="2" charset="-122"/>
                <a:cs typeface="Arial" charset="0"/>
              </a:rPr>
              <a:t>Draft TR 32.847</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Study completion based on final </a:t>
            </a:r>
            <a:r>
              <a:rPr lang="en-US" altLang="zh-CN" sz="1400" kern="0" dirty="0"/>
              <a:t>evaluations and conclusions</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nvGraphicFramePr>
        <p:xfrm>
          <a:off x="440266" y="1364193"/>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70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100" dirty="0">
                          <a:solidFill>
                            <a:srgbClr val="FF0000"/>
                          </a:solidFill>
                        </a:rPr>
                        <a:t>75</a:t>
                      </a:r>
                      <a:r>
                        <a:rPr lang="en-US" altLang="zh-CN" sz="1100" dirty="0">
                          <a:solidFill>
                            <a:srgbClr val="FF0000"/>
                          </a:solidFill>
                        </a:rPr>
                        <a:t>%</a:t>
                      </a:r>
                      <a:endParaRPr lang="en-GB" sz="1100" dirty="0">
                        <a:solidFill>
                          <a:srgbClr val="FF0000"/>
                        </a:solidFill>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95842" y="2300820"/>
            <a:ext cx="11000316" cy="373591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SA#97e:</a:t>
            </a:r>
          </a:p>
          <a:p>
            <a:pPr lvl="1">
              <a:spcBef>
                <a:spcPts val="0"/>
              </a:spcBef>
              <a:spcAft>
                <a:spcPts val="0"/>
              </a:spcAft>
              <a:defRPr/>
            </a:pPr>
            <a:r>
              <a:rPr lang="en-US" altLang="zh-CN" sz="1400" kern="0" dirty="0"/>
              <a:t>12 pCRs for TR 28.826 were approved covering</a:t>
            </a:r>
          </a:p>
          <a:p>
            <a:pPr lvl="2">
              <a:spcBef>
                <a:spcPts val="0"/>
              </a:spcBef>
              <a:spcAft>
                <a:spcPts val="0"/>
              </a:spcAft>
              <a:defRPr/>
            </a:pPr>
            <a:r>
              <a:rPr lang="en-US" altLang="zh-CN" sz="1400" kern="0" dirty="0"/>
              <a:t>Use cases for IoT devices, undefined attribute handling in CDR, location accuracy, average bitrate, handling of quota during reauthorization, </a:t>
            </a:r>
          </a:p>
          <a:p>
            <a:pPr lvl="2">
              <a:spcBef>
                <a:spcPts val="0"/>
              </a:spcBef>
              <a:spcAft>
                <a:spcPts val="0"/>
              </a:spcAft>
              <a:defRPr/>
            </a:pPr>
            <a:r>
              <a:rPr lang="en-US" altLang="zh-CN" sz="1400" kern="0" dirty="0"/>
              <a:t>Solution using new immediate trigger variant, not splitting rating group</a:t>
            </a:r>
          </a:p>
          <a:p>
            <a:pPr lvl="2">
              <a:spcBef>
                <a:spcPts val="0"/>
              </a:spcBef>
              <a:spcAft>
                <a:spcPts val="0"/>
              </a:spcAft>
              <a:defRPr/>
            </a:pPr>
            <a:r>
              <a:rPr lang="en-US" altLang="zh-CN" sz="1400" kern="0" dirty="0"/>
              <a:t>Key issues for documentation and CDR structure </a:t>
            </a:r>
          </a:p>
          <a:p>
            <a:pPr lvl="2">
              <a:spcBef>
                <a:spcPts val="0"/>
              </a:spcBef>
              <a:spcAft>
                <a:spcPts val="0"/>
              </a:spcAft>
              <a:defRPr/>
            </a:pPr>
            <a:r>
              <a:rPr lang="en-US" altLang="zh-CN" sz="1400" kern="0" dirty="0"/>
              <a:t>Clarifications of cancel operation and non-blocking solution</a:t>
            </a:r>
          </a:p>
          <a:p>
            <a:pPr lvl="1">
              <a:spcBef>
                <a:spcPts val="0"/>
              </a:spcBef>
              <a:spcAft>
                <a:spcPts val="0"/>
              </a:spcAft>
              <a:defRPr/>
            </a:pPr>
            <a:r>
              <a:rPr lang="en-US" altLang="zh-CN" sz="1400" dirty="0">
                <a:latin typeface="Calibri" pitchFamily="34" charset="0"/>
                <a:ea typeface="宋体" pitchFamily="2" charset="-122"/>
                <a:cs typeface="Arial" charset="0"/>
              </a:rPr>
              <a:t>Draft TR 28.826</a:t>
            </a:r>
            <a:endParaRPr lang="en-US" altLang="zh-CN" sz="1400" kern="0" dirty="0"/>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more solutions and evaluations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(FS_CHROAM)</a:t>
            </a:r>
          </a:p>
        </p:txBody>
      </p:sp>
      <p:graphicFrame>
        <p:nvGraphicFramePr>
          <p:cNvPr id="3" name="Table 2"/>
          <p:cNvGraphicFramePr>
            <a:graphicFrameLocks noGrp="1"/>
          </p:cNvGraphicFramePr>
          <p:nvPr/>
        </p:nvGraphicFramePr>
        <p:xfrm>
          <a:off x="440266" y="1444387"/>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S5</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altLang="zh-CN" sz="800" b="0" i="0" u="none" strike="noStrike">
                          <a:solidFill>
                            <a:srgbClr val="000000"/>
                          </a:solidFill>
                          <a:effectLst/>
                          <a:latin typeface="Arial" panose="020B0604020202020204" pitchFamily="34" charset="0"/>
                        </a:rPr>
                        <a:t>Mar-2023</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100" dirty="0">
                          <a:solidFill>
                            <a:srgbClr val="FF0000"/>
                          </a:solidFill>
                        </a:rPr>
                        <a:t>90%</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49346" y="2243137"/>
            <a:ext cx="11156853" cy="33514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SA#97e:</a:t>
            </a:r>
          </a:p>
          <a:p>
            <a:pPr lvl="1">
              <a:spcBef>
                <a:spcPts val="0"/>
              </a:spcBef>
              <a:spcAft>
                <a:spcPts val="0"/>
              </a:spcAft>
              <a:defRPr/>
            </a:pPr>
            <a:r>
              <a:rPr lang="en-US" altLang="zh-CN" sz="1400" kern="0" dirty="0"/>
              <a:t>13 pCRs for TR 28.827 were approved covering</a:t>
            </a:r>
          </a:p>
          <a:p>
            <a:pPr lvl="2">
              <a:spcBef>
                <a:spcPts val="0"/>
              </a:spcBef>
              <a:spcAft>
                <a:spcPts val="0"/>
              </a:spcAft>
              <a:defRPr/>
            </a:pPr>
            <a:r>
              <a:rPr lang="en-US" altLang="zh-CN" sz="1400" kern="0" dirty="0"/>
              <a:t>Corrections of solution for charging trigger configuration</a:t>
            </a:r>
          </a:p>
          <a:p>
            <a:pPr lvl="2">
              <a:spcBef>
                <a:spcPts val="0"/>
              </a:spcBef>
              <a:spcAft>
                <a:spcPts val="0"/>
              </a:spcAft>
              <a:defRPr/>
            </a:pPr>
            <a:r>
              <a:rPr lang="en-US" altLang="zh-CN" sz="1400" kern="0" dirty="0"/>
              <a:t>Correcting and updating solutions</a:t>
            </a:r>
          </a:p>
          <a:p>
            <a:pPr lvl="2">
              <a:spcBef>
                <a:spcPts val="0"/>
              </a:spcBef>
              <a:spcAft>
                <a:spcPts val="0"/>
              </a:spcAft>
              <a:defRPr/>
            </a:pPr>
            <a:r>
              <a:rPr lang="en-US" altLang="zh-CN" sz="1400" kern="0" dirty="0"/>
              <a:t>Solution for SMS, PDU session level negotiation, and QBC trigger setting</a:t>
            </a:r>
          </a:p>
          <a:p>
            <a:pPr lvl="2">
              <a:spcBef>
                <a:spcPts val="0"/>
              </a:spcBef>
              <a:spcAft>
                <a:spcPts val="0"/>
              </a:spcAft>
              <a:defRPr/>
            </a:pPr>
            <a:r>
              <a:rPr lang="en-US" altLang="zh-CN" sz="1400" kern="0" dirty="0"/>
              <a:t>Key issue for selection of charging information</a:t>
            </a:r>
          </a:p>
          <a:p>
            <a:pPr lvl="2">
              <a:spcBef>
                <a:spcPts val="0"/>
              </a:spcBef>
              <a:spcAft>
                <a:spcPts val="0"/>
              </a:spcAft>
              <a:defRPr/>
            </a:pPr>
            <a:r>
              <a:rPr lang="en-US" altLang="zh-CN" sz="1400" kern="0" dirty="0"/>
              <a:t>Start of evaluation of solutions</a:t>
            </a:r>
          </a:p>
          <a:p>
            <a:pPr lvl="1">
              <a:spcBef>
                <a:spcPts val="0"/>
              </a:spcBef>
              <a:spcAft>
                <a:spcPts val="0"/>
              </a:spcAft>
              <a:defRPr/>
            </a:pPr>
            <a:r>
              <a:rPr lang="en-US" altLang="zh-CN" sz="1400" dirty="0">
                <a:latin typeface="Calibri" pitchFamily="34" charset="0"/>
                <a:ea typeface="宋体" pitchFamily="2" charset="-122"/>
                <a:cs typeface="Arial" charset="0"/>
              </a:rPr>
              <a:t>Draft TR 28.827</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a:t>
            </a:r>
            <a:r>
              <a:rPr lang="en-US" altLang="zh-CN" sz="1400" kern="0" dirty="0"/>
              <a:t>evaluations and conclusions of</a:t>
            </a:r>
            <a:r>
              <a:rPr lang="en-US" altLang="zh-CN" sz="1400" dirty="0"/>
              <a:t> the study </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FS_eNPN_CH</a:t>
            </a:r>
            <a:r>
              <a:rPr lang="en-GB" altLang="en-US" b="1" dirty="0"/>
              <a:t>)</a:t>
            </a:r>
          </a:p>
        </p:txBody>
      </p:sp>
      <p:graphicFrame>
        <p:nvGraphicFramePr>
          <p:cNvPr id="3" name="Table 2"/>
          <p:cNvGraphicFramePr>
            <a:graphicFrameLocks noGrp="1"/>
          </p:cNvGraphicFramePr>
          <p:nvPr/>
        </p:nvGraphicFramePr>
        <p:xfrm>
          <a:off x="363747" y="147072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Mar-2023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60</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a:lnSpc>
                          <a:spcPct val="107000"/>
                        </a:lnSpc>
                        <a:spcAft>
                          <a:spcPts val="800"/>
                        </a:spcAft>
                      </a:pPr>
                      <a:r>
                        <a:rPr lang="en-GB" sz="1100" dirty="0">
                          <a:solidFill>
                            <a:srgbClr val="FF0000"/>
                          </a:solidFill>
                        </a:rPr>
                        <a:t>75%</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716098"/>
            <a:ext cx="11311467" cy="332275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SA#97e:</a:t>
            </a:r>
          </a:p>
          <a:p>
            <a:pPr lvl="1">
              <a:spcBef>
                <a:spcPts val="0"/>
              </a:spcBef>
              <a:spcAft>
                <a:spcPts val="0"/>
              </a:spcAft>
              <a:defRPr/>
            </a:pPr>
            <a:r>
              <a:rPr lang="en-US" altLang="zh-CN" sz="1400" kern="0" dirty="0"/>
              <a:t>4 pCRs for TR 28.828 were approved for introduction of: </a:t>
            </a:r>
          </a:p>
          <a:p>
            <a:pPr lvl="2">
              <a:spcBef>
                <a:spcPts val="0"/>
              </a:spcBef>
              <a:spcAft>
                <a:spcPts val="0"/>
              </a:spcAft>
              <a:defRPr/>
            </a:pPr>
            <a:r>
              <a:rPr lang="en-US" altLang="zh-CN" sz="1400" kern="0" dirty="0"/>
              <a:t>Evaluation and conclusion for PNI-NPN topic 1</a:t>
            </a:r>
          </a:p>
          <a:p>
            <a:pPr lvl="2">
              <a:spcBef>
                <a:spcPts val="0"/>
              </a:spcBef>
              <a:spcAft>
                <a:spcPts val="0"/>
              </a:spcAft>
              <a:defRPr/>
            </a:pPr>
            <a:r>
              <a:rPr lang="en-US" altLang="zh-CN" sz="1400" kern="0" dirty="0"/>
              <a:t>Solution in clause 5.2 using separate CCS</a:t>
            </a:r>
          </a:p>
          <a:p>
            <a:pPr lvl="2">
              <a:spcBef>
                <a:spcPts val="0"/>
              </a:spcBef>
              <a:spcAft>
                <a:spcPts val="0"/>
              </a:spcAft>
              <a:defRPr/>
            </a:pPr>
            <a:r>
              <a:rPr lang="en-US" sz="1400" kern="0" dirty="0"/>
              <a:t>Solution for key issue #1c</a:t>
            </a:r>
          </a:p>
          <a:p>
            <a:pPr lvl="2">
              <a:spcBef>
                <a:spcPts val="0"/>
              </a:spcBef>
              <a:spcAft>
                <a:spcPts val="0"/>
              </a:spcAft>
              <a:defRPr/>
            </a:pPr>
            <a:r>
              <a:rPr lang="en-US" sz="1400" kern="0" dirty="0"/>
              <a:t>Solution for accessing the SNPN service via PLMN</a:t>
            </a:r>
            <a:r>
              <a:rPr lang="en-US" altLang="zh-CN" sz="1400" kern="0" dirty="0"/>
              <a:t> </a:t>
            </a:r>
          </a:p>
          <a:p>
            <a:pPr lvl="1">
              <a:spcBef>
                <a:spcPts val="0"/>
              </a:spcBef>
              <a:spcAft>
                <a:spcPts val="0"/>
              </a:spcAft>
              <a:defRPr/>
            </a:pPr>
            <a:r>
              <a:rPr lang="en-US" altLang="zh-CN" sz="1400" dirty="0">
                <a:latin typeface="Calibri" pitchFamily="34" charset="0"/>
                <a:ea typeface="宋体" pitchFamily="2" charset="-122"/>
                <a:cs typeface="Arial" charset="0"/>
              </a:rPr>
              <a:t>Draft TR 28.828</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more solutions and evaluations for the study</a:t>
            </a: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(FS_TSNCH)</a:t>
            </a:r>
            <a:br>
              <a:rPr lang="en-GB" altLang="en-US" b="1" dirty="0"/>
            </a:br>
            <a:endParaRPr lang="en-GB" altLang="en-US" sz="2000" b="1" dirty="0"/>
          </a:p>
        </p:txBody>
      </p:sp>
      <p:graphicFrame>
        <p:nvGraphicFramePr>
          <p:cNvPr id="3" name="Table 2"/>
          <p:cNvGraphicFramePr>
            <a:graphicFrameLocks noGrp="1"/>
          </p:cNvGraphicFramePr>
          <p:nvPr/>
        </p:nvGraphicFramePr>
        <p:xfrm>
          <a:off x="363747" y="1470728"/>
          <a:ext cx="11311467" cy="715434"/>
        </p:xfrm>
        <a:graphic>
          <a:graphicData uri="http://schemas.openxmlformats.org/drawingml/2006/table">
            <a:tbl>
              <a:tblPr firstRow="1" firstCol="1" bandRow="1">
                <a:tableStyleId>{F5AB1C69-6EDB-4FF4-983F-18BD219EF322}</a:tableStyleId>
              </a:tblPr>
              <a:tblGrid>
                <a:gridCol w="663595">
                  <a:extLst>
                    <a:ext uri="{9D8B030D-6E8A-4147-A177-3AD203B41FA5}">
                      <a16:colId xmlns:a16="http://schemas.microsoft.com/office/drawing/2014/main" val="20000"/>
                    </a:ext>
                  </a:extLst>
                </a:gridCol>
                <a:gridCol w="4238445">
                  <a:extLst>
                    <a:ext uri="{9D8B030D-6E8A-4147-A177-3AD203B41FA5}">
                      <a16:colId xmlns:a16="http://schemas.microsoft.com/office/drawing/2014/main" val="20001"/>
                    </a:ext>
                  </a:extLst>
                </a:gridCol>
                <a:gridCol w="1207755">
                  <a:extLst>
                    <a:ext uri="{9D8B030D-6E8A-4147-A177-3AD203B41FA5}">
                      <a16:colId xmlns:a16="http://schemas.microsoft.com/office/drawing/2014/main" val="20002"/>
                    </a:ext>
                  </a:extLst>
                </a:gridCol>
                <a:gridCol w="476491">
                  <a:extLst>
                    <a:ext uri="{9D8B030D-6E8A-4147-A177-3AD203B41FA5}">
                      <a16:colId xmlns:a16="http://schemas.microsoft.com/office/drawing/2014/main" val="20003"/>
                    </a:ext>
                  </a:extLst>
                </a:gridCol>
                <a:gridCol w="425385">
                  <a:extLst>
                    <a:ext uri="{9D8B030D-6E8A-4147-A177-3AD203B41FA5}">
                      <a16:colId xmlns:a16="http://schemas.microsoft.com/office/drawing/2014/main" val="20004"/>
                    </a:ext>
                  </a:extLst>
                </a:gridCol>
                <a:gridCol w="889816">
                  <a:extLst>
                    <a:ext uri="{9D8B030D-6E8A-4147-A177-3AD203B41FA5}">
                      <a16:colId xmlns:a16="http://schemas.microsoft.com/office/drawing/2014/main" val="20005"/>
                    </a:ext>
                  </a:extLst>
                </a:gridCol>
                <a:gridCol w="608281">
                  <a:extLst>
                    <a:ext uri="{9D8B030D-6E8A-4147-A177-3AD203B41FA5}">
                      <a16:colId xmlns:a16="http://schemas.microsoft.com/office/drawing/2014/main" val="20006"/>
                    </a:ext>
                  </a:extLst>
                </a:gridCol>
                <a:gridCol w="708976">
                  <a:extLst>
                    <a:ext uri="{9D8B030D-6E8A-4147-A177-3AD203B41FA5}">
                      <a16:colId xmlns:a16="http://schemas.microsoft.com/office/drawing/2014/main" val="20007"/>
                    </a:ext>
                  </a:extLst>
                </a:gridCol>
                <a:gridCol w="2092723">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err="1"/>
                        <a:t>Rel</a:t>
                      </a:r>
                      <a:endParaRPr lang="en-GB" sz="1200" dirty="0"/>
                    </a:p>
                  </a:txBody>
                  <a:tcPr marL="48003" marR="48003" marT="0" marB="0" anchor="ctr"/>
                </a:tc>
                <a:tc>
                  <a:txBody>
                    <a:bodyPr/>
                    <a:lstStyle/>
                    <a:p>
                      <a:pPr algn="ctr">
                        <a:lnSpc>
                          <a:spcPct val="107000"/>
                        </a:lnSpc>
                        <a:spcAft>
                          <a:spcPts val="800"/>
                        </a:spcAft>
                      </a:pPr>
                      <a:r>
                        <a:rPr lang="en-GB" sz="1200" dirty="0"/>
                        <a:t>WG</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solidFill>
                            <a:srgbClr val="FF0000"/>
                          </a:solidFill>
                        </a:rPr>
                        <a:t>New %</a:t>
                      </a:r>
                    </a:p>
                  </a:txBody>
                  <a:tcPr marL="48003" marR="48003" marT="0" marB="0" anchor="ctr"/>
                </a:tc>
                <a:tc>
                  <a:txBody>
                    <a:bodyPr/>
                    <a:lstStyle/>
                    <a:p>
                      <a:pPr algn="ctr">
                        <a:lnSpc>
                          <a:spcPct val="107000"/>
                        </a:lnSpc>
                        <a:spcAft>
                          <a:spcPts val="800"/>
                        </a:spcAft>
                      </a:pPr>
                      <a:r>
                        <a:rPr lang="en-GB" sz="1200" dirty="0">
                          <a:solidFill>
                            <a:srgbClr val="FF0000"/>
                          </a:solidFill>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800" b="0" i="0" u="none" strike="noStrike" dirty="0">
                          <a:solidFill>
                            <a:srgbClr val="000000"/>
                          </a:solidFill>
                          <a:effectLst/>
                          <a:latin typeface="Arial" panose="020B0604020202020204" pitchFamily="34" charset="0"/>
                        </a:rPr>
                        <a:t>Rel-18</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S5</a:t>
                      </a:r>
                    </a:p>
                  </a:txBody>
                  <a:tcPr marL="12700" marR="12700" marT="12703" marB="0" anchor="ctr"/>
                </a:tc>
                <a:tc>
                  <a:txBody>
                    <a:bodyPr/>
                    <a:lstStyle/>
                    <a:p>
                      <a:pPr algn="ctr" fontAlgn="t"/>
                      <a:r>
                        <a:rPr lang="en-GB" altLang="zh-CN" sz="800" b="0" i="0" u="none" strike="noStrike" dirty="0">
                          <a:solidFill>
                            <a:srgbClr val="000000"/>
                          </a:solidFill>
                          <a:effectLst/>
                          <a:latin typeface="Arial" panose="020B0604020202020204" pitchFamily="34" charset="0"/>
                        </a:rPr>
                        <a:t>Jun-2023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5 %</a:t>
                      </a:r>
                    </a:p>
                  </a:txBody>
                  <a:tcPr marL="12700" marR="12700" marT="12703" marB="0" anchor="ctr"/>
                </a:tc>
                <a:tc>
                  <a:txBody>
                    <a:bodyPr/>
                    <a:lstStyle/>
                    <a:p>
                      <a:pPr algn="ctr">
                        <a:lnSpc>
                          <a:spcPct val="107000"/>
                        </a:lnSpc>
                        <a:spcAft>
                          <a:spcPts val="800"/>
                        </a:spcAft>
                      </a:pPr>
                      <a:r>
                        <a:rPr lang="en-GB" sz="1100" dirty="0">
                          <a:solidFill>
                            <a:srgbClr val="FF0000"/>
                          </a:solidFill>
                        </a:rPr>
                        <a:t>10%</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SA#97e:</a:t>
            </a:r>
          </a:p>
          <a:p>
            <a:pPr lvl="1">
              <a:spcBef>
                <a:spcPts val="0"/>
              </a:spcBef>
              <a:spcAft>
                <a:spcPts val="0"/>
              </a:spcAft>
              <a:defRPr/>
            </a:pPr>
            <a:r>
              <a:rPr lang="en-US" altLang="zh-CN" sz="1400" dirty="0">
                <a:latin typeface="Calibri" pitchFamily="34" charset="0"/>
                <a:ea typeface="宋体" pitchFamily="2" charset="-122"/>
                <a:cs typeface="Arial" charset="0"/>
              </a:rPr>
              <a:t>4 pCRs for TR 28.893 were approved for introduction of: </a:t>
            </a:r>
          </a:p>
          <a:p>
            <a:pPr lvl="2">
              <a:spcBef>
                <a:spcPts val="0"/>
              </a:spcBef>
              <a:spcAft>
                <a:spcPts val="0"/>
              </a:spcAft>
              <a:defRPr/>
            </a:pPr>
            <a:r>
              <a:rPr lang="en-US" altLang="zh-CN" sz="1400" dirty="0">
                <a:latin typeface="Calibri" pitchFamily="34" charset="0"/>
                <a:ea typeface="宋体" pitchFamily="2" charset="-122"/>
                <a:cs typeface="Arial" charset="0"/>
              </a:rPr>
              <a:t>Updated Skeleton, Terms, Symbols and Abbreviations</a:t>
            </a:r>
          </a:p>
          <a:p>
            <a:pPr lvl="2">
              <a:spcBef>
                <a:spcPts val="0"/>
              </a:spcBef>
              <a:spcAft>
                <a:spcPts val="0"/>
              </a:spcAft>
              <a:defRPr/>
            </a:pPr>
            <a:r>
              <a:rPr lang="en-US" altLang="zh-CN" sz="1400" dirty="0">
                <a:latin typeface="Calibri" pitchFamily="34" charset="0"/>
                <a:ea typeface="宋体" pitchFamily="2" charset="-122"/>
                <a:cs typeface="Arial" charset="0"/>
              </a:rPr>
              <a:t>Background of TSN architecture, including the 5GS bridge and enable Time Sensitive Communication and Time Synchronization services</a:t>
            </a:r>
          </a:p>
          <a:p>
            <a:pPr lvl="2">
              <a:spcBef>
                <a:spcPts val="0"/>
              </a:spcBef>
              <a:spcAft>
                <a:spcPts val="0"/>
              </a:spcAft>
              <a:defRPr/>
            </a:pPr>
            <a:r>
              <a:rPr lang="en-US" altLang="zh-CN" sz="1400" dirty="0">
                <a:latin typeface="Calibri" pitchFamily="34" charset="0"/>
                <a:ea typeface="宋体" pitchFamily="2" charset="-122"/>
                <a:cs typeface="Arial" charset="0"/>
              </a:rPr>
              <a:t>Business Roles</a:t>
            </a:r>
          </a:p>
          <a:p>
            <a:pPr lvl="1">
              <a:spcBef>
                <a:spcPts val="0"/>
              </a:spcBef>
              <a:spcAft>
                <a:spcPts val="0"/>
              </a:spcAft>
              <a:defRPr/>
            </a:pPr>
            <a:r>
              <a:rPr lang="en-US" altLang="zh-CN" sz="1400" dirty="0">
                <a:latin typeface="Calibri" pitchFamily="34" charset="0"/>
                <a:ea typeface="宋体" pitchFamily="2" charset="-122"/>
                <a:cs typeface="Arial" charset="0"/>
              </a:rPr>
              <a:t>Draft TR 28.839</a:t>
            </a:r>
            <a:endParaRPr lang="en-US" altLang="zh-CN" sz="1400" kern="0" dirty="0"/>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o	Add new use cases and solutions of the study</a:t>
            </a:r>
            <a:endParaRPr lang="en-US" altLang="zh-CN" sz="1400" kern="0" dirty="0"/>
          </a:p>
        </p:txBody>
      </p:sp>
    </p:spTree>
    <p:extLst>
      <p:ext uri="{BB962C8B-B14F-4D97-AF65-F5344CB8AC3E}">
        <p14:creationId xmlns:p14="http://schemas.microsoft.com/office/powerpoint/2010/main" val="232197126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SA#98-e</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8376124"/>
              </p:ext>
            </p:extLst>
          </p:nvPr>
        </p:nvGraphicFramePr>
        <p:xfrm>
          <a:off x="661595" y="2131921"/>
          <a:ext cx="10651674" cy="949259"/>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algn="ctr" defTabSz="1219170" rtl="0" eaLnBrk="1" latinLnBrk="0" hangingPunct="1">
                        <a:spcBef>
                          <a:spcPts val="0"/>
                        </a:spcBef>
                        <a:spcAft>
                          <a:spcPts val="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fr-FR" sz="1600" kern="1200" dirty="0">
                          <a:solidFill>
                            <a:schemeClr val="tx1"/>
                          </a:solidFill>
                          <a:effectLst/>
                          <a:latin typeface="+mn-lt"/>
                          <a:ea typeface="+mn-ea"/>
                          <a:cs typeface="+mn-cs"/>
                        </a:rPr>
                        <a: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437592585"/>
              </p:ext>
            </p:extLst>
          </p:nvPr>
        </p:nvGraphicFramePr>
        <p:xfrm>
          <a:off x="1215189" y="1398741"/>
          <a:ext cx="9955574" cy="4854502"/>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16-19 Jan 2023</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Athens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Greece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CT,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17-21 Apr </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2023 </a:t>
                      </a: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(extension TBD)</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22-26 May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Aug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9-13 Oct </a:t>
                      </a:r>
                      <a:r>
                        <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2023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(extension TBD)</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13-17 Nov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Chicago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US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176467663"/>
              </p:ext>
            </p:extLst>
          </p:nvPr>
        </p:nvGraphicFramePr>
        <p:xfrm>
          <a:off x="1673163" y="1712637"/>
          <a:ext cx="8156033" cy="347395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SP-221167</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Rel-17 </a:t>
                      </a:r>
                      <a:r>
                        <a:rPr lang="en-US" sz="1400" b="0" i="0" u="none" strike="noStrike" kern="1200" dirty="0" err="1">
                          <a:solidFill>
                            <a:srgbClr val="000000"/>
                          </a:solidFill>
                          <a:effectLst/>
                          <a:latin typeface="Arial" panose="020B0604020202020204" pitchFamily="34" charset="0"/>
                          <a:ea typeface="+mn-ea"/>
                          <a:cs typeface="+mn-cs"/>
                        </a:rPr>
                        <a:t>Crs</a:t>
                      </a:r>
                      <a:r>
                        <a:rPr lang="en-US" sz="1400" b="0" i="0" u="none" strike="noStrike" kern="1200" dirty="0">
                          <a:solidFill>
                            <a:srgbClr val="000000"/>
                          </a:solidFill>
                          <a:effectLst/>
                          <a:latin typeface="Arial" panose="020B0604020202020204" pitchFamily="34" charset="0"/>
                          <a:ea typeface="+mn-ea"/>
                          <a:cs typeface="+mn-cs"/>
                        </a:rPr>
                        <a:t>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SP-221168</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SP-221169</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SP-221170</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7543999"/>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SP-221171</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Rel-16 Crs on TEI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098354"/>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SP-221172</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8562236"/>
                  </a:ext>
                </a:extLst>
              </a:tr>
              <a:tr h="42543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SP-221173</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853408"/>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956590774"/>
              </p:ext>
            </p:extLst>
          </p:nvPr>
        </p:nvGraphicFramePr>
        <p:xfrm>
          <a:off x="1778878" y="1613209"/>
          <a:ext cx="7974722" cy="2719140"/>
        </p:xfrm>
        <a:graphic>
          <a:graphicData uri="http://schemas.openxmlformats.org/drawingml/2006/table">
            <a:tbl>
              <a:tblPr firstRow="1" bandRow="1">
                <a:tableStyleId>{5C22544A-7EE6-4342-B048-85BDC9FD1C3A}</a:tableStyleId>
              </a:tblPr>
              <a:tblGrid>
                <a:gridCol w="1341787">
                  <a:extLst>
                    <a:ext uri="{9D8B030D-6E8A-4147-A177-3AD203B41FA5}">
                      <a16:colId xmlns:a16="http://schemas.microsoft.com/office/drawing/2014/main" val="570476699"/>
                    </a:ext>
                  </a:extLst>
                </a:gridCol>
                <a:gridCol w="6632935">
                  <a:extLst>
                    <a:ext uri="{9D8B030D-6E8A-4147-A177-3AD203B41FA5}">
                      <a16:colId xmlns:a16="http://schemas.microsoft.com/office/drawing/2014/main" val="2618836924"/>
                    </a:ext>
                  </a:extLst>
                </a:gridCol>
              </a:tblGrid>
              <a:tr h="468441">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405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SP-221190</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Charging aspects of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748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SP-221191</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Charging aspects of Proximity-based Services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36748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SP-221192</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Rel-16 CRs on Network Exposure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36748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SP-221193</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36748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SP-221194</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Multimedia Messaging Service Charging using service-based interface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3146472"/>
                  </a:ext>
                </a:extLst>
              </a:tr>
              <a:tr h="36748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SP-221195</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Rel-16 CRs on </a:t>
                      </a:r>
                      <a:r>
                        <a:rPr lang="en-US" sz="1400" b="0" i="0" u="none" strike="noStrike" kern="1200" dirty="0" err="1">
                          <a:solidFill>
                            <a:srgbClr val="000000"/>
                          </a:solidFill>
                          <a:effectLst/>
                          <a:latin typeface="Arial" panose="020B0604020202020204" pitchFamily="34" charset="0"/>
                          <a:ea typeface="+mn-ea"/>
                          <a:cs typeface="+mn-cs"/>
                        </a:rPr>
                        <a:t>Nchf</a:t>
                      </a:r>
                      <a:r>
                        <a:rPr lang="en-US" sz="1400" b="0" i="0" u="none" strike="noStrike" kern="1200" dirty="0">
                          <a:solidFill>
                            <a:srgbClr val="000000"/>
                          </a:solidFill>
                          <a:effectLst/>
                          <a:latin typeface="Arial" panose="020B0604020202020204" pitchFamily="34" charset="0"/>
                          <a:ea typeface="+mn-ea"/>
                          <a:cs typeface="+mn-cs"/>
                        </a:rPr>
                        <a:t> Online and Offline charging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049528"/>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55812498"/>
              </p:ext>
            </p:extLst>
          </p:nvPr>
        </p:nvGraphicFramePr>
        <p:xfrm>
          <a:off x="1342552" y="985306"/>
          <a:ext cx="8669869" cy="4855374"/>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SP-221174</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Enhancements of EE for 5G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SP-221175</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Intent driven management service for mobile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SP-221176</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SP-221177</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SP-221178</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kern="1200">
                          <a:solidFill>
                            <a:srgbClr val="000000"/>
                          </a:solidFill>
                          <a:effectLst/>
                          <a:latin typeface="Arial" panose="020B0604020202020204" pitchFamily="34" charset="0"/>
                          <a:ea typeface="+mn-ea"/>
                          <a:cs typeface="+mn-cs"/>
                        </a:rPr>
                        <a:t>SP-221179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SP-221180</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SP-221181</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SP-221182</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rel-16 CRs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SP-221183</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5G performance measurements and KPIs phase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11">
                            <a:extLst>
                              <a:ext uri="{A12FA001-AC4F-418D-AE19-62706E023703}">
                                <ahyp:hlinkClr xmlns:ahyp="http://schemas.microsoft.com/office/drawing/2018/hyperlinkcolor" val="tx"/>
                              </a:ext>
                            </a:extLst>
                          </a:hlinkClick>
                        </a:rPr>
                        <a:t>SP-221184</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Enhanced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12">
                            <a:extLst>
                              <a:ext uri="{A12FA001-AC4F-418D-AE19-62706E023703}">
                                <ahyp:hlinkClr xmlns:ahyp="http://schemas.microsoft.com/office/drawing/2018/hyperlinkcolor" val="tx"/>
                              </a:ext>
                            </a:extLst>
                          </a:hlinkClick>
                        </a:rPr>
                        <a:t>SP-221185</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13">
                            <a:extLst>
                              <a:ext uri="{A12FA001-AC4F-418D-AE19-62706E023703}">
                                <ahyp:hlinkClr xmlns:ahyp="http://schemas.microsoft.com/office/drawing/2018/hyperlinkcolor" val="tx"/>
                              </a:ext>
                            </a:extLst>
                          </a:hlinkClick>
                        </a:rPr>
                        <a:t>SP-221186</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Rel-17 CRs on Management data collection control and discovery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99601642"/>
              </p:ext>
            </p:extLst>
          </p:nvPr>
        </p:nvGraphicFramePr>
        <p:xfrm>
          <a:off x="1121266" y="1528910"/>
          <a:ext cx="8811948" cy="2641235"/>
        </p:xfrm>
        <a:graphic>
          <a:graphicData uri="http://schemas.openxmlformats.org/drawingml/2006/table">
            <a:tbl>
              <a:tblPr firstRow="1" bandRow="1">
                <a:tableStyleId>{5C22544A-7EE6-4342-B048-85BDC9FD1C3A}</a:tableStyleId>
              </a:tblPr>
              <a:tblGrid>
                <a:gridCol w="1482655">
                  <a:extLst>
                    <a:ext uri="{9D8B030D-6E8A-4147-A177-3AD203B41FA5}">
                      <a16:colId xmlns:a16="http://schemas.microsoft.com/office/drawing/2014/main" val="570476699"/>
                    </a:ext>
                  </a:extLst>
                </a:gridCol>
                <a:gridCol w="7329293">
                  <a:extLst>
                    <a:ext uri="{9D8B030D-6E8A-4147-A177-3AD203B41FA5}">
                      <a16:colId xmlns:a16="http://schemas.microsoft.com/office/drawing/2014/main" val="2618836924"/>
                    </a:ext>
                  </a:extLst>
                </a:gridCol>
              </a:tblGrid>
              <a:tr h="4948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237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SP-221187</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3984">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SP-221188</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8166">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SP-221189</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Rel-18 CRs on Methodology for deprecation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6413">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SP-221196</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42747">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SP-221197</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a:solidFill>
                            <a:srgbClr val="000000"/>
                          </a:solidFill>
                          <a:effectLst/>
                          <a:latin typeface="Arial" panose="020B0604020202020204" pitchFamily="34" charset="0"/>
                          <a:ea typeface="+mn-ea"/>
                          <a:cs typeface="+mn-cs"/>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2636811"/>
                  </a:ext>
                </a:extLst>
              </a:tr>
              <a:tr h="342747">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SP-221200</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0405849"/>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3570" y="3112248"/>
            <a:ext cx="4008341" cy="519616"/>
          </a:xfrm>
        </p:spPr>
        <p:txBody>
          <a:bodyPr/>
          <a:lstStyle/>
          <a:p>
            <a:r>
              <a:rPr lang="sv-SE" sz="6000" dirty="0" err="1"/>
              <a:t>Thank</a:t>
            </a:r>
            <a:r>
              <a:rPr lang="sv-SE" sz="6000" dirty="0"/>
              <a:t> </a:t>
            </a:r>
            <a:r>
              <a:rPr lang="sv-SE" sz="6000" dirty="0" err="1"/>
              <a:t>you</a:t>
            </a:r>
            <a:r>
              <a:rPr lang="sv-SE" sz="6000" dirty="0"/>
              <a:t>!</a:t>
            </a:r>
          </a:p>
        </p:txBody>
      </p:sp>
      <p:pic>
        <p:nvPicPr>
          <p:cNvPr id="5" name="Picture 4" descr="A picture containing person, people, crowd&#10;&#10;Description automatically generated">
            <a:extLst>
              <a:ext uri="{FF2B5EF4-FFF2-40B4-BE49-F238E27FC236}">
                <a16:creationId xmlns:a16="http://schemas.microsoft.com/office/drawing/2014/main" id="{2294486D-EDA4-4500-BB9F-F2ECE7A692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672" y="396708"/>
            <a:ext cx="7505303" cy="5658980"/>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964532"/>
          </a:xfrm>
        </p:spPr>
        <p:txBody>
          <a:bodyPr/>
          <a:lstStyle/>
          <a:p>
            <a:r>
              <a:rPr lang="fr-FR" dirty="0"/>
              <a:t>OpenAPI </a:t>
            </a:r>
            <a:r>
              <a:rPr lang="fr-FR" dirty="0" err="1"/>
              <a:t>Task</a:t>
            </a:r>
            <a:r>
              <a:rPr lang="fr-FR" dirty="0"/>
              <a:t> Force</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20055" y="1293635"/>
            <a:ext cx="9618405" cy="4014614"/>
          </a:xfrm>
        </p:spPr>
        <p:txBody>
          <a:bodyPr/>
          <a:lstStyle/>
          <a:p>
            <a:r>
              <a:rPr lang="en-US" sz="2000" dirty="0">
                <a:latin typeface="Calibri" panose="020F0502020204030204" pitchFamily="34" charset="0"/>
              </a:rPr>
              <a:t>New proposal still under discussion with CT and SA3-LI.</a:t>
            </a:r>
          </a:p>
          <a:p>
            <a:r>
              <a:rPr lang="en-US" sz="2000" dirty="0">
                <a:latin typeface="Calibri" panose="020F0502020204030204" pitchFamily="34" charset="0"/>
              </a:rPr>
              <a:t>Objective: Make Forge the primary source of code</a:t>
            </a:r>
          </a:p>
          <a:p>
            <a:r>
              <a:rPr lang="en-US" altLang="en-US" sz="2000" dirty="0">
                <a:latin typeface="Calibri" panose="020F0502020204030204" pitchFamily="34" charset="0"/>
              </a:rPr>
              <a:t>SA5 agreed to have a pilot test of using Forge as main source of code within SA5, to evaluate how it can work, before </a:t>
            </a:r>
            <a:r>
              <a:rPr lang="en-US" sz="2000" dirty="0">
                <a:latin typeface="Calibri" panose="020F0502020204030204" pitchFamily="34" charset="0"/>
              </a:rPr>
              <a:t>SA#98-e</a:t>
            </a:r>
          </a:p>
          <a:p>
            <a:r>
              <a:rPr lang="en-US" sz="2000" dirty="0">
                <a:latin typeface="Calibri" panose="020F0502020204030204" pitchFamily="34" charset="0"/>
              </a:rPr>
              <a:t>The pilot test generated 2 agreed CRs for SA approval (S5-226740 and S5-226651) , which is a very positive step forward. The stage 3 code of the CRs was documented and evaluated in Forge only, but for the SA submission they were converted to the standard CR format including the stage 3 code not to break the 3GPP working procedures. More detailed:</a:t>
            </a:r>
          </a:p>
          <a:p>
            <a:pPr lvl="1"/>
            <a:r>
              <a:rPr lang="en-US" sz="1400" i="1" dirty="0">
                <a:solidFill>
                  <a:srgbClr val="000000"/>
                </a:solidFill>
                <a:effectLst/>
                <a:latin typeface="Times New Roman" panose="02020603050405020304" pitchFamily="18" charset="0"/>
                <a:ea typeface="Calibri" panose="020F0502020204030204" pitchFamily="34" charset="0"/>
              </a:rPr>
              <a:t>Three pilot CRs were submitted and reviewed in a simplified format. The changed stage 3 YANG and YAML code parts were not documented in the pilot-CRs body only in the </a:t>
            </a:r>
            <a:r>
              <a:rPr lang="en-US" sz="1400" i="1" u="sng" dirty="0">
                <a:solidFill>
                  <a:srgbClr val="000000"/>
                </a:solidFill>
                <a:effectLst/>
                <a:latin typeface="Times New Roman" panose="02020603050405020304" pitchFamily="18" charset="0"/>
                <a:ea typeface="Calibri" panose="020F0502020204030204" pitchFamily="34" charset="0"/>
                <a:hlinkClick r:id="rId2"/>
              </a:rPr>
              <a:t>3GPP Forge</a:t>
            </a:r>
            <a:r>
              <a:rPr lang="en-US" sz="1400" i="1" dirty="0">
                <a:solidFill>
                  <a:srgbClr val="000000"/>
                </a:solidFill>
                <a:effectLst/>
                <a:latin typeface="Times New Roman" panose="02020603050405020304" pitchFamily="18" charset="0"/>
                <a:ea typeface="Calibri" panose="020F0502020204030204" pitchFamily="34" charset="0"/>
              </a:rPr>
              <a:t>. The relevant Forge parts with HTTP links were document on the pilot-CRs cover page.  </a:t>
            </a:r>
            <a:r>
              <a:rPr lang="en-US" sz="1400" i="1" dirty="0">
                <a:solidFill>
                  <a:srgbClr val="000000"/>
                </a:solidFill>
                <a:latin typeface="Times New Roman" panose="02020603050405020304" pitchFamily="18" charset="0"/>
              </a:rPr>
              <a:t>At the end of the </a:t>
            </a:r>
            <a:r>
              <a:rPr lang="en-US" sz="1400" i="1" dirty="0">
                <a:solidFill>
                  <a:srgbClr val="000000"/>
                </a:solidFill>
                <a:effectLst/>
                <a:latin typeface="Times New Roman" panose="02020603050405020304" pitchFamily="18" charset="0"/>
                <a:ea typeface="Calibri" panose="020F0502020204030204" pitchFamily="34" charset="0"/>
              </a:rPr>
              <a:t>SA5 meeting two of these pilot CRs were agreed and revised into the usual CR format for the SA plenary submission: S5-226740 and S5-226651</a:t>
            </a:r>
            <a:endParaRPr lang="en-US" sz="1400" dirty="0"/>
          </a:p>
          <a:p>
            <a:r>
              <a:rPr lang="en-US" sz="2000" dirty="0">
                <a:latin typeface="Calibri" panose="020F0502020204030204" pitchFamily="34" charset="0"/>
                <a:ea typeface="+mn-ea"/>
                <a:cs typeface="+mn-cs"/>
              </a:rPr>
              <a:t>Next step:   Continue with the proposal to update the 3GPP working procedures to m</a:t>
            </a:r>
            <a:r>
              <a:rPr lang="en-US" sz="2000" dirty="0">
                <a:latin typeface="Calibri" panose="020F0502020204030204" pitchFamily="34" charset="0"/>
              </a:rPr>
              <a:t>ake Forge the primary (only) source of code</a:t>
            </a:r>
            <a:endParaRPr lang="en-US" sz="2000" dirty="0">
              <a:latin typeface="Calibri" panose="020F0502020204030204" pitchFamily="34" charset="0"/>
              <a:ea typeface="+mn-ea"/>
              <a:cs typeface="+mn-cs"/>
            </a:endParaRPr>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174649" y="140622"/>
            <a:ext cx="9102725" cy="750994"/>
          </a:xfrm>
        </p:spPr>
        <p:txBody>
          <a:bodyPr/>
          <a:lstStyle/>
          <a:p>
            <a:r>
              <a:rPr lang="sv-SE" dirty="0" err="1"/>
              <a:t>Workload</a:t>
            </a:r>
            <a:r>
              <a:rPr lang="sv-SE" dirty="0"/>
              <a:t> in SA5</a:t>
            </a:r>
            <a:endParaRPr lang="en-GB" dirty="0"/>
          </a:p>
        </p:txBody>
      </p:sp>
      <p:sp>
        <p:nvSpPr>
          <p:cNvPr id="3" name="Content Placeholder 2">
            <a:extLst>
              <a:ext uri="{FF2B5EF4-FFF2-40B4-BE49-F238E27FC236}">
                <a16:creationId xmlns:a16="http://schemas.microsoft.com/office/drawing/2014/main" id="{FF716EEA-2928-4309-83D8-DBC11C0ADBD7}"/>
              </a:ext>
            </a:extLst>
          </p:cNvPr>
          <p:cNvSpPr>
            <a:spLocks noGrp="1"/>
          </p:cNvSpPr>
          <p:nvPr>
            <p:ph idx="1"/>
          </p:nvPr>
        </p:nvSpPr>
        <p:spPr>
          <a:xfrm>
            <a:off x="640876" y="843207"/>
            <a:ext cx="9636498" cy="4014614"/>
          </a:xfrm>
        </p:spPr>
        <p:txBody>
          <a:bodyPr/>
          <a:lstStyle/>
          <a:p>
            <a:r>
              <a:rPr lang="en-US" sz="2400" dirty="0"/>
              <a:t>Workload continues to be an issue for OAM – both in e-meetings and f2f meetings</a:t>
            </a:r>
          </a:p>
          <a:p>
            <a:pPr lvl="1"/>
            <a:r>
              <a:rPr lang="en-US" sz="1600" dirty="0"/>
              <a:t>OAM has about 40 regular delegates</a:t>
            </a:r>
          </a:p>
          <a:p>
            <a:pPr lvl="1"/>
            <a:r>
              <a:rPr lang="en-US" sz="1600" dirty="0"/>
              <a:t>11 ongoing WI and 1 new WID for approval to SA</a:t>
            </a:r>
          </a:p>
          <a:p>
            <a:pPr lvl="1"/>
            <a:r>
              <a:rPr lang="en-US" sz="1600" dirty="0"/>
              <a:t>23 ongoing studies</a:t>
            </a:r>
          </a:p>
          <a:p>
            <a:pPr lvl="2"/>
            <a:r>
              <a:rPr lang="en-US" sz="1600" dirty="0"/>
              <a:t>=&gt; 35</a:t>
            </a:r>
          </a:p>
          <a:p>
            <a:pPr lvl="1"/>
            <a:r>
              <a:rPr lang="en-US" sz="1600" dirty="0">
                <a:latin typeface="Calibri" panose="020F0502020204030204" pitchFamily="34" charset="0"/>
                <a:ea typeface="+mn-ea"/>
                <a:cs typeface="+mn-cs"/>
              </a:rPr>
              <a:t>Tried various ways to manage workload with various results (e.g. Work Packages, limited agenda)</a:t>
            </a:r>
          </a:p>
          <a:p>
            <a:pPr lvl="1"/>
            <a:r>
              <a:rPr lang="en-US" sz="1600" dirty="0">
                <a:latin typeface="Calibri" panose="020F0502020204030204" pitchFamily="34" charset="0"/>
                <a:ea typeface="+mn-ea"/>
                <a:cs typeface="+mn-cs"/>
              </a:rPr>
              <a:t>Difficult to control the time in e-meetings</a:t>
            </a:r>
          </a:p>
          <a:p>
            <a:pPr lvl="1"/>
            <a:r>
              <a:rPr lang="en-US" sz="1600" dirty="0">
                <a:latin typeface="Calibri" panose="020F0502020204030204" pitchFamily="34" charset="0"/>
                <a:ea typeface="+mn-ea"/>
                <a:cs typeface="+mn-cs"/>
              </a:rPr>
              <a:t>Difficult to stop new WID/SID proposals with 4 supporting companies</a:t>
            </a:r>
          </a:p>
          <a:p>
            <a:pPr lvl="1"/>
            <a:r>
              <a:rPr lang="en-US" sz="1600" dirty="0">
                <a:latin typeface="Calibri" panose="020F0502020204030204" pitchFamily="34" charset="0"/>
                <a:ea typeface="+mn-ea"/>
                <a:cs typeface="+mn-cs"/>
              </a:rPr>
              <a:t>Worked better in pre-pandemic f2f meetings, mainly because of twice as many contributions (500+) now compared to 2019</a:t>
            </a:r>
          </a:p>
          <a:p>
            <a:pPr lvl="1"/>
            <a:r>
              <a:rPr lang="en-US" sz="1600" dirty="0">
                <a:latin typeface="Calibri" panose="020F0502020204030204" pitchFamily="34" charset="0"/>
                <a:ea typeface="+mn-ea"/>
                <a:cs typeface="+mn-cs"/>
              </a:rPr>
              <a:t>New measures: </a:t>
            </a:r>
          </a:p>
          <a:p>
            <a:pPr lvl="2"/>
            <a:r>
              <a:rPr lang="en-US" sz="1600" dirty="0">
                <a:latin typeface="Calibri" panose="020F0502020204030204" pitchFamily="34" charset="0"/>
                <a:ea typeface="+mn-ea"/>
                <a:cs typeface="+mn-cs"/>
              </a:rPr>
              <a:t>N</a:t>
            </a:r>
            <a:r>
              <a:rPr lang="en-US" sz="1600" dirty="0"/>
              <a:t>o new Rel-18 WID/SIDs allowed after SA5#147 (27 Feb. – 3 Mar. 2023) / SA#99. </a:t>
            </a:r>
          </a:p>
          <a:p>
            <a:pPr lvl="2"/>
            <a:r>
              <a:rPr lang="en-US" sz="1600" dirty="0"/>
              <a:t>New WID proposals to SA5#147 only allowed to follow completed studies, and should be merged as much as possible with existing or new WIDs</a:t>
            </a:r>
          </a:p>
          <a:p>
            <a:pPr lvl="2"/>
            <a:r>
              <a:rPr lang="en-US" sz="1600" dirty="0"/>
              <a:t>Will not take care of the high workload immediately and completely but should at least start reducing the number of WI/SI and workload slowly in Q2 2023, as studies and work items start being completed during 2023</a:t>
            </a:r>
          </a:p>
          <a:p>
            <a:pPr lvl="2"/>
            <a:r>
              <a:rPr lang="en-US" sz="1600" dirty="0">
                <a:latin typeface="Calibri" panose="020F0502020204030204" pitchFamily="34" charset="0"/>
                <a:ea typeface="+mn-ea"/>
                <a:cs typeface="+mn-cs"/>
              </a:rPr>
              <a:t>More measures probably needed</a:t>
            </a:r>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9657936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9645" y="427775"/>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 Revised Rel-18 OAM WID/SIDs</a:t>
            </a:r>
          </a:p>
        </p:txBody>
      </p:sp>
      <p:graphicFrame>
        <p:nvGraphicFramePr>
          <p:cNvPr id="4" name="表格 2">
            <a:extLst>
              <a:ext uri="{FF2B5EF4-FFF2-40B4-BE49-F238E27FC236}">
                <a16:creationId xmlns:a16="http://schemas.microsoft.com/office/drawing/2014/main" id="{7820E7FC-8431-4964-8715-5BE75A65DADA}"/>
              </a:ext>
            </a:extLst>
          </p:cNvPr>
          <p:cNvGraphicFramePr>
            <a:graphicFrameLocks noGrp="1"/>
          </p:cNvGraphicFramePr>
          <p:nvPr>
            <p:extLst>
              <p:ext uri="{D42A27DB-BD31-4B8C-83A1-F6EECF244321}">
                <p14:modId xmlns:p14="http://schemas.microsoft.com/office/powerpoint/2010/main" val="1656342134"/>
              </p:ext>
            </p:extLst>
          </p:nvPr>
        </p:nvGraphicFramePr>
        <p:xfrm>
          <a:off x="1153954" y="2553612"/>
          <a:ext cx="8265867" cy="651259"/>
        </p:xfrm>
        <a:graphic>
          <a:graphicData uri="http://schemas.openxmlformats.org/drawingml/2006/table">
            <a:tbl>
              <a:tblPr/>
              <a:tblGrid>
                <a:gridCol w="1538497">
                  <a:extLst>
                    <a:ext uri="{9D8B030D-6E8A-4147-A177-3AD203B41FA5}">
                      <a16:colId xmlns:a16="http://schemas.microsoft.com/office/drawing/2014/main" val="20000"/>
                    </a:ext>
                  </a:extLst>
                </a:gridCol>
                <a:gridCol w="6727370">
                  <a:extLst>
                    <a:ext uri="{9D8B030D-6E8A-4147-A177-3AD203B41FA5}">
                      <a16:colId xmlns:a16="http://schemas.microsoft.com/office/drawing/2014/main" val="20003"/>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algn="l" fontAlgn="t"/>
                      <a:r>
                        <a:rPr lang="en-US" sz="1400" b="0" i="0" u="none" strike="noStrike" kern="1200">
                          <a:solidFill>
                            <a:srgbClr val="000000"/>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SP-221163</a:t>
                      </a:r>
                      <a:endParaRPr lang="en-US" sz="1400" b="0" i="0" u="none" strike="noStrike" kern="120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rgbClr val="000000"/>
                          </a:solidFill>
                          <a:effectLst/>
                          <a:latin typeface="Arial" panose="020B0604020202020204" pitchFamily="34" charset="0"/>
                          <a:ea typeface="+mn-ea"/>
                          <a:cs typeface="+mn-cs"/>
                        </a:rPr>
                        <a:t>New WID on Management of Trace/MDT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47458784"/>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0C83794F-6E29-4C84-8E72-3421E46E34ED}"/>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6" name="表格 5">
            <a:extLst>
              <a:ext uri="{FF2B5EF4-FFF2-40B4-BE49-F238E27FC236}">
                <a16:creationId xmlns:a16="http://schemas.microsoft.com/office/drawing/2014/main" id="{54E91B30-FB4D-46F2-84DF-B3A9CAB19843}"/>
              </a:ext>
            </a:extLst>
          </p:cNvPr>
          <p:cNvGraphicFramePr>
            <a:graphicFrameLocks noGrp="1"/>
          </p:cNvGraphicFramePr>
          <p:nvPr/>
        </p:nvGraphicFramePr>
        <p:xfrm>
          <a:off x="6433503" y="3322861"/>
          <a:ext cx="5543746" cy="3482340"/>
        </p:xfrm>
        <a:graphic>
          <a:graphicData uri="http://schemas.openxmlformats.org/drawingml/2006/table">
            <a:tbl>
              <a:tblPr>
                <a:tableStyleId>{5C22544A-7EE6-4342-B048-85BDC9FD1C3A}</a:tableStyleId>
              </a:tblPr>
              <a:tblGrid>
                <a:gridCol w="305109">
                  <a:extLst>
                    <a:ext uri="{9D8B030D-6E8A-4147-A177-3AD203B41FA5}">
                      <a16:colId xmlns:a16="http://schemas.microsoft.com/office/drawing/2014/main" val="20000"/>
                    </a:ext>
                  </a:extLst>
                </a:gridCol>
                <a:gridCol w="2321057">
                  <a:extLst>
                    <a:ext uri="{9D8B030D-6E8A-4147-A177-3AD203B41FA5}">
                      <a16:colId xmlns:a16="http://schemas.microsoft.com/office/drawing/2014/main" val="20001"/>
                    </a:ext>
                  </a:extLst>
                </a:gridCol>
                <a:gridCol w="1016148">
                  <a:extLst>
                    <a:ext uri="{9D8B030D-6E8A-4147-A177-3AD203B41FA5}">
                      <a16:colId xmlns:a16="http://schemas.microsoft.com/office/drawing/2014/main" val="20002"/>
                    </a:ext>
                  </a:extLst>
                </a:gridCol>
                <a:gridCol w="1053737">
                  <a:extLst>
                    <a:ext uri="{9D8B030D-6E8A-4147-A177-3AD203B41FA5}">
                      <a16:colId xmlns:a16="http://schemas.microsoft.com/office/drawing/2014/main" val="20003"/>
                    </a:ext>
                  </a:extLst>
                </a:gridCol>
                <a:gridCol w="847695">
                  <a:extLst>
                    <a:ext uri="{9D8B030D-6E8A-4147-A177-3AD203B41FA5}">
                      <a16:colId xmlns:a16="http://schemas.microsoft.com/office/drawing/2014/main" val="20004"/>
                    </a:ext>
                  </a:extLst>
                </a:gridCol>
              </a:tblGrid>
              <a:tr h="273203">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2713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0828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0828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en-US" altLang="zh-CN" sz="9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13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10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10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109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20828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0828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a:t>
                      </a:r>
                      <a:r>
                        <a:rPr lang="en-GB" altLang="zh-CN" sz="900">
                          <a:solidFill>
                            <a:schemeClr val="tx1"/>
                          </a:solidFill>
                          <a:effectLst/>
                          <a:latin typeface="Arial" panose="020B0604020202020204" pitchFamily="34" charset="0"/>
                          <a:ea typeface="+mn-ea"/>
                          <a:cs typeface="Arial" panose="020B0604020202020204" pitchFamily="34" charset="0"/>
                        </a:rPr>
                        <a:t>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472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4722">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35</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4722">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36</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New WID on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08284">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Enhancement of Management of Trace/MDT phase 2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Nokia</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5GMDT_Ph3</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S5‑227041	</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12713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1090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表格 6">
            <a:extLst>
              <a:ext uri="{FF2B5EF4-FFF2-40B4-BE49-F238E27FC236}">
                <a16:creationId xmlns:a16="http://schemas.microsoft.com/office/drawing/2014/main" id="{81BAF4A4-AC5E-467C-B809-3990CE86C239}"/>
              </a:ext>
            </a:extLst>
          </p:cNvPr>
          <p:cNvGraphicFramePr>
            <a:graphicFrameLocks noGrp="1"/>
          </p:cNvGraphicFramePr>
          <p:nvPr>
            <p:extLst>
              <p:ext uri="{D42A27DB-BD31-4B8C-83A1-F6EECF244321}">
                <p14:modId xmlns:p14="http://schemas.microsoft.com/office/powerpoint/2010/main" val="2966322639"/>
              </p:ext>
            </p:extLst>
          </p:nvPr>
        </p:nvGraphicFramePr>
        <p:xfrm>
          <a:off x="203775" y="1015758"/>
          <a:ext cx="6082029" cy="5302689"/>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774381">
                  <a:extLst>
                    <a:ext uri="{9D8B030D-6E8A-4147-A177-3AD203B41FA5}">
                      <a16:colId xmlns:a16="http://schemas.microsoft.com/office/drawing/2014/main" val="20001"/>
                    </a:ext>
                  </a:extLst>
                </a:gridCol>
                <a:gridCol w="987393">
                  <a:extLst>
                    <a:ext uri="{9D8B030D-6E8A-4147-A177-3AD203B41FA5}">
                      <a16:colId xmlns:a16="http://schemas.microsoft.com/office/drawing/2014/main" val="20002"/>
                    </a:ext>
                  </a:extLst>
                </a:gridCol>
                <a:gridCol w="1107376">
                  <a:extLst>
                    <a:ext uri="{9D8B030D-6E8A-4147-A177-3AD203B41FA5}">
                      <a16:colId xmlns:a16="http://schemas.microsoft.com/office/drawing/2014/main" val="20003"/>
                    </a:ext>
                  </a:extLst>
                </a:gridCol>
                <a:gridCol w="922154">
                  <a:extLst>
                    <a:ext uri="{9D8B030D-6E8A-4147-A177-3AD203B41FA5}">
                      <a16:colId xmlns:a16="http://schemas.microsoft.com/office/drawing/2014/main" val="20005"/>
                    </a:ext>
                  </a:extLst>
                </a:gridCol>
              </a:tblGrid>
              <a:tr h="153222">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0095">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18531">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2606">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(finished) 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9"/>
                  </a:ext>
                </a:extLst>
              </a:tr>
              <a:tr h="130095">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6"/>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(finished) Study on YANG P</a:t>
                      </a:r>
                      <a:r>
                        <a:rPr lang="en-US" sz="900" dirty="0">
                          <a:solidFill>
                            <a:schemeClr val="tx1"/>
                          </a:solidFill>
                          <a:effectLst/>
                          <a:latin typeface="Arial" panose="020B0604020202020204" pitchFamily="34" charset="0"/>
                          <a:ea typeface="宋体" panose="02010600030101010101" pitchFamily="2" charset="-122"/>
                        </a:rPr>
                        <a:t>USH (stopped at SA5#144e)</a:t>
                      </a:r>
                      <a:endParaRPr lang="zh-CN" sz="120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6299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19</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Study on Data management phase 2</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Nokia</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FS_MADCOL_ph2</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SP-220842</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a:extLst>
              <a:ext uri="{FF2B5EF4-FFF2-40B4-BE49-F238E27FC236}">
                <a16:creationId xmlns:a16="http://schemas.microsoft.com/office/drawing/2014/main" id="{3EDDC5EA-CF05-409D-AE7B-B50EB7A6721E}"/>
              </a:ext>
            </a:extLst>
          </p:cNvPr>
          <p:cNvGraphicFramePr>
            <a:graphicFrameLocks noGrp="1"/>
          </p:cNvGraphicFramePr>
          <p:nvPr/>
        </p:nvGraphicFramePr>
        <p:xfrm>
          <a:off x="6433503" y="1004896"/>
          <a:ext cx="5543747" cy="2275523"/>
        </p:xfrm>
        <a:graphic>
          <a:graphicData uri="http://schemas.openxmlformats.org/drawingml/2006/table">
            <a:tbl>
              <a:tblPr>
                <a:tableStyleId>{5C22544A-7EE6-4342-B048-85BDC9FD1C3A}</a:tableStyleId>
              </a:tblPr>
              <a:tblGrid>
                <a:gridCol w="266240">
                  <a:extLst>
                    <a:ext uri="{9D8B030D-6E8A-4147-A177-3AD203B41FA5}">
                      <a16:colId xmlns:a16="http://schemas.microsoft.com/office/drawing/2014/main" val="20000"/>
                    </a:ext>
                  </a:extLst>
                </a:gridCol>
                <a:gridCol w="2835189">
                  <a:extLst>
                    <a:ext uri="{9D8B030D-6E8A-4147-A177-3AD203B41FA5}">
                      <a16:colId xmlns:a16="http://schemas.microsoft.com/office/drawing/2014/main" val="20001"/>
                    </a:ext>
                  </a:extLst>
                </a:gridCol>
                <a:gridCol w="555254">
                  <a:extLst>
                    <a:ext uri="{9D8B030D-6E8A-4147-A177-3AD203B41FA5}">
                      <a16:colId xmlns:a16="http://schemas.microsoft.com/office/drawing/2014/main" val="20002"/>
                    </a:ext>
                  </a:extLst>
                </a:gridCol>
                <a:gridCol w="1042572">
                  <a:extLst>
                    <a:ext uri="{9D8B030D-6E8A-4147-A177-3AD203B41FA5}">
                      <a16:colId xmlns:a16="http://schemas.microsoft.com/office/drawing/2014/main" val="20003"/>
                    </a:ext>
                  </a:extLst>
                </a:gridCol>
                <a:gridCol w="844492">
                  <a:extLst>
                    <a:ext uri="{9D8B030D-6E8A-4147-A177-3AD203B41FA5}">
                      <a16:colId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3008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9" name="矩形 8">
            <a:extLst>
              <a:ext uri="{FF2B5EF4-FFF2-40B4-BE49-F238E27FC236}">
                <a16:creationId xmlns:a16="http://schemas.microsoft.com/office/drawing/2014/main" id="{02A3B14C-8DA4-478C-B42A-D677DFF2570B}"/>
              </a:ext>
            </a:extLst>
          </p:cNvPr>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3300"/>
                </a:solidFill>
                <a:latin typeface="+mn-lt"/>
              </a:rPr>
              <a:t>38</a:t>
            </a:r>
            <a:r>
              <a:rPr lang="en-US" altLang="zh-CN" sz="1200" b="1" dirty="0">
                <a:solidFill>
                  <a:srgbClr val="0000FF"/>
                </a:solidFill>
                <a:latin typeface="+mn-lt"/>
              </a:rPr>
              <a:t> WIs/SIs, including </a:t>
            </a:r>
            <a:r>
              <a:rPr lang="en-US" altLang="zh-CN" sz="1200" b="1" dirty="0">
                <a:solidFill>
                  <a:srgbClr val="FF0000"/>
                </a:solidFill>
                <a:latin typeface="+mn-lt"/>
              </a:rPr>
              <a:t>23 ongoing SIs and 11 ongoing WIs, 1 WI is waiting for SA approval</a:t>
            </a:r>
            <a:r>
              <a:rPr lang="en-US" altLang="zh-CN" sz="1200" b="1" dirty="0">
                <a:solidFill>
                  <a:srgbClr val="0000FF"/>
                </a:solidFill>
                <a:latin typeface="+mn-lt"/>
              </a:rPr>
              <a:t>, 3 studies are finished. </a:t>
            </a:r>
          </a:p>
        </p:txBody>
      </p:sp>
    </p:spTree>
    <p:extLst>
      <p:ext uri="{BB962C8B-B14F-4D97-AF65-F5344CB8AC3E}">
        <p14:creationId xmlns:p14="http://schemas.microsoft.com/office/powerpoint/2010/main" val="575411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83560</TotalTime>
  <Words>8967</Words>
  <Application>Microsoft Office PowerPoint</Application>
  <PresentationFormat>Widescreen</PresentationFormat>
  <Paragraphs>2030</Paragraphs>
  <Slides>44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Arial </vt:lpstr>
      <vt:lpstr>Calibri</vt:lpstr>
      <vt:lpstr>Times New Roman</vt:lpstr>
      <vt:lpstr>Office Theme</vt:lpstr>
      <vt:lpstr>    SA5 Status Report to SA#98-e  Operation, Administration, Maintenance &amp; Provisioning (OAM&amp;P) Charging Management (CH)  </vt:lpstr>
      <vt:lpstr>SA5 leadership</vt:lpstr>
      <vt:lpstr>2022 meeting calendar</vt:lpstr>
      <vt:lpstr>2023 meeting calendar</vt:lpstr>
      <vt:lpstr>OpenAPI Task Force</vt:lpstr>
      <vt:lpstr>Workload in SA5</vt:lpstr>
      <vt:lpstr>OAM WIs/SIs</vt:lpstr>
      <vt:lpstr>PowerPoint Presentation</vt:lpstr>
      <vt:lpstr>Overview of Rel-18 SA5 OAM ongoing WIs/SIs</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(1/3) </vt:lpstr>
      <vt:lpstr>Rel-18 SI - Support of New Services (2/3) </vt:lpstr>
      <vt:lpstr>Rel-18 SI - Support of New Services (3/3) </vt:lpstr>
      <vt:lpstr>TRs / TSs to SA#98-e </vt:lpstr>
      <vt:lpstr>Charging (CH) WIs/SIs</vt:lpstr>
      <vt:lpstr>PowerPoint Presentation</vt:lpstr>
      <vt:lpstr>CH progress – Summary</vt:lpstr>
      <vt:lpstr>Rel-18 Work item (MMS_CH_SBI)</vt:lpstr>
      <vt:lpstr>Rel-18 Study (FS_NETSLICE_CH_Ph2)</vt:lpstr>
      <vt:lpstr>Rel-18 Study (FS_NCHF_Ph2)</vt:lpstr>
      <vt:lpstr>Rel-18 Study (FS_CHROAM)</vt:lpstr>
      <vt:lpstr>Rel-18 Study (FS_eNPN_CH)</vt:lpstr>
      <vt:lpstr>Rel-18 Study (FS_TSNCH) </vt:lpstr>
      <vt:lpstr>PowerPoint Presentation</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378</cp:revision>
  <dcterms:created xsi:type="dcterms:W3CDTF">2019-03-13T01:38:36Z</dcterms:created>
  <dcterms:modified xsi:type="dcterms:W3CDTF">2022-12-07T13:27:45Z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